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8"/>
  </p:notesMasterIdLst>
  <p:handoutMasterIdLst>
    <p:handoutMasterId r:id="rId39"/>
  </p:handoutMasterIdLst>
  <p:sldIdLst>
    <p:sldId id="260" r:id="rId2"/>
    <p:sldId id="303" r:id="rId3"/>
    <p:sldId id="262" r:id="rId4"/>
    <p:sldId id="263" r:id="rId5"/>
    <p:sldId id="282" r:id="rId6"/>
    <p:sldId id="304" r:id="rId7"/>
    <p:sldId id="305" r:id="rId8"/>
    <p:sldId id="307" r:id="rId9"/>
    <p:sldId id="264" r:id="rId10"/>
    <p:sldId id="306" r:id="rId11"/>
    <p:sldId id="308" r:id="rId12"/>
    <p:sldId id="283" r:id="rId13"/>
    <p:sldId id="285" r:id="rId14"/>
    <p:sldId id="289" r:id="rId15"/>
    <p:sldId id="329" r:id="rId16"/>
    <p:sldId id="330" r:id="rId17"/>
    <p:sldId id="287" r:id="rId18"/>
    <p:sldId id="286" r:id="rId19"/>
    <p:sldId id="324" r:id="rId20"/>
    <p:sldId id="325" r:id="rId21"/>
    <p:sldId id="326" r:id="rId22"/>
    <p:sldId id="327" r:id="rId23"/>
    <p:sldId id="328" r:id="rId24"/>
    <p:sldId id="265" r:id="rId25"/>
    <p:sldId id="310" r:id="rId26"/>
    <p:sldId id="311" r:id="rId27"/>
    <p:sldId id="309" r:id="rId28"/>
    <p:sldId id="268" r:id="rId29"/>
    <p:sldId id="312" r:id="rId30"/>
    <p:sldId id="313" r:id="rId31"/>
    <p:sldId id="319" r:id="rId32"/>
    <p:sldId id="320" r:id="rId33"/>
    <p:sldId id="322" r:id="rId34"/>
    <p:sldId id="323" r:id="rId35"/>
    <p:sldId id="321" r:id="rId36"/>
    <p:sldId id="302"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p:cViewPr varScale="1">
        <p:scale>
          <a:sx n="69" d="100"/>
          <a:sy n="69" d="100"/>
        </p:scale>
        <p:origin x="1410"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2389943B-B683-4219-9733-1140925CC61F}" type="datetimeFigureOut">
              <a:rPr lang="en-GB" smtClean="0"/>
              <a:t>05/05/2020</a:t>
            </a:fld>
            <a:endParaRPr lang="en-GB"/>
          </a:p>
        </p:txBody>
      </p:sp>
      <p:sp>
        <p:nvSpPr>
          <p:cNvPr id="4" name="Footer Placeholder 3"/>
          <p:cNvSpPr>
            <a:spLocks noGrp="1"/>
          </p:cNvSpPr>
          <p:nvPr>
            <p:ph type="ftr" sz="quarter" idx="2"/>
          </p:nvPr>
        </p:nvSpPr>
        <p:spPr>
          <a:xfrm>
            <a:off x="0" y="9428166"/>
            <a:ext cx="2944958"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098" y="9428166"/>
            <a:ext cx="2944958" cy="496887"/>
          </a:xfrm>
          <a:prstGeom prst="rect">
            <a:avLst/>
          </a:prstGeom>
        </p:spPr>
        <p:txBody>
          <a:bodyPr vert="horz" lIns="91440" tIns="45720" rIns="91440" bIns="45720" rtlCol="0" anchor="b"/>
          <a:lstStyle>
            <a:lvl1pPr algn="r">
              <a:defRPr sz="1200"/>
            </a:lvl1pPr>
          </a:lstStyle>
          <a:p>
            <a:fld id="{EE7AECE8-81E4-4B2F-8F36-3ADF8E025087}" type="slidenum">
              <a:rPr lang="en-GB" smtClean="0"/>
              <a:t>‹#›</a:t>
            </a:fld>
            <a:endParaRPr lang="en-GB"/>
          </a:p>
        </p:txBody>
      </p:sp>
    </p:spTree>
    <p:extLst>
      <p:ext uri="{BB962C8B-B14F-4D97-AF65-F5344CB8AC3E}">
        <p14:creationId xmlns:p14="http://schemas.microsoft.com/office/powerpoint/2010/main" val="1380003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4E3B9D-447F-40AE-8E95-4D13175FF836}" type="datetimeFigureOut">
              <a:rPr lang="en-GB" smtClean="0"/>
              <a:pPr/>
              <a:t>05/05/2020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6"/>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5741E0D-F680-405D-B6D7-B5CA1D15A7C8}" type="slidenum">
              <a:rPr lang="en-GB" smtClean="0"/>
              <a:pPr/>
              <a:t>‹#›</a:t>
            </a:fld>
            <a:endParaRPr lang="en-GB"/>
          </a:p>
        </p:txBody>
      </p:sp>
    </p:spTree>
    <p:extLst>
      <p:ext uri="{BB962C8B-B14F-4D97-AF65-F5344CB8AC3E}">
        <p14:creationId xmlns:p14="http://schemas.microsoft.com/office/powerpoint/2010/main" val="299482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E4A86CE-8D78-4125-BB52-443E40A30F59}" type="slidenum">
              <a:rPr lang="en-US" smtClean="0">
                <a:solidFill>
                  <a:prstClr val="black"/>
                </a:solidFill>
              </a:rPr>
              <a:pPr/>
              <a:t>21</a:t>
            </a:fld>
            <a:endParaRPr lang="en-US" smtClean="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613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E2C4685-45D6-41B1-821B-76D112823CB7}" type="slidenum">
              <a:rPr lang="en-US" smtClean="0">
                <a:solidFill>
                  <a:prstClr val="black"/>
                </a:solidFill>
              </a:rPr>
              <a:pPr/>
              <a:t>22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1709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54F1A54-0499-444F-8005-F080CF984A72}" type="slidenum">
              <a:rPr lang="en-US" smtClean="0">
                <a:solidFill>
                  <a:prstClr val="black"/>
                </a:solidFill>
              </a:rPr>
              <a:pPr/>
              <a:t>23</a:t>
            </a:fld>
            <a:endParaRPr lang="en-US" smtClean="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2828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6981DF-7EE8-48DC-A0B5-874EED3C8B13}" type="datetimeFigureOut">
              <a:rPr lang="en-GB" smtClean="0"/>
              <a:pPr/>
              <a:t>05/05/2020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67B90B-C9F0-46A3-9B84-FE6476C99A2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981DF-7EE8-48DC-A0B5-874EED3C8B13}" type="datetimeFigureOut">
              <a:rPr lang="en-GB" smtClean="0"/>
              <a:pPr/>
              <a:t>05/05/2020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7B90B-C9F0-46A3-9B84-FE6476C99A2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chAjN21g8nU"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5_0JyjLKKL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7YzmAKnbQMM"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studiobinder.com/blog/how-to-use-color-in-film-50-examples-of-movie-color-palett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1832289" y="1"/>
            <a:ext cx="10976290" cy="6858000"/>
          </a:xfrm>
          <a:prstGeom prst="rect">
            <a:avLst/>
          </a:prstGeom>
          <a:noFill/>
        </p:spPr>
      </p:pic>
      <p:sp>
        <p:nvSpPr>
          <p:cNvPr id="5" name="TextBox 4"/>
          <p:cNvSpPr txBox="1"/>
          <p:nvPr/>
        </p:nvSpPr>
        <p:spPr>
          <a:xfrm>
            <a:off x="107504" y="1988840"/>
            <a:ext cx="8668960" cy="1569660"/>
          </a:xfrm>
          <a:prstGeom prst="rect">
            <a:avLst/>
          </a:prstGeom>
          <a:noFill/>
        </p:spPr>
        <p:txBody>
          <a:bodyPr wrap="none" rtlCol="0">
            <a:spAutoFit/>
          </a:bodyPr>
          <a:lstStyle/>
          <a:p>
            <a:r>
              <a:rPr lang="en-GB" sz="9600" b="1" dirty="0" err="1" smtClean="0">
                <a:solidFill>
                  <a:schemeClr val="bg1"/>
                </a:solidFill>
                <a:latin typeface="Vivaldi" pitchFamily="66" charset="0"/>
              </a:rPr>
              <a:t>Mise</a:t>
            </a:r>
            <a:r>
              <a:rPr lang="en-GB" sz="9600" b="1" dirty="0">
                <a:solidFill>
                  <a:schemeClr val="bg1"/>
                </a:solidFill>
                <a:latin typeface="Vivaldi" pitchFamily="66" charset="0"/>
              </a:rPr>
              <a:t>-</a:t>
            </a:r>
            <a:r>
              <a:rPr lang="en-GB" sz="9600" b="1" dirty="0" smtClean="0">
                <a:solidFill>
                  <a:schemeClr val="bg1"/>
                </a:solidFill>
                <a:latin typeface="Vivaldi" pitchFamily="66" charset="0"/>
              </a:rPr>
              <a:t>en-scene</a:t>
            </a:r>
            <a:endParaRPr lang="en-GB" sz="9600" b="1" dirty="0">
              <a:solidFill>
                <a:schemeClr val="bg1"/>
              </a:solidFill>
              <a:latin typeface="Vivaldi" pitchFamily="66" charset="0"/>
            </a:endParaRPr>
          </a:p>
        </p:txBody>
      </p:sp>
      <p:sp>
        <p:nvSpPr>
          <p:cNvPr id="6" name="Rectangle 5"/>
          <p:cNvSpPr/>
          <p:nvPr/>
        </p:nvSpPr>
        <p:spPr>
          <a:xfrm>
            <a:off x="432048" y="3645024"/>
            <a:ext cx="5940152" cy="2123658"/>
          </a:xfrm>
          <a:prstGeom prst="rect">
            <a:avLst/>
          </a:prstGeom>
        </p:spPr>
        <p:txBody>
          <a:bodyPr wrap="square">
            <a:spAutoFit/>
          </a:bodyPr>
          <a:lstStyle/>
          <a:p>
            <a:r>
              <a:rPr lang="en-GB" sz="4400" b="1" dirty="0" smtClean="0">
                <a:solidFill>
                  <a:schemeClr val="bg1"/>
                </a:solidFill>
                <a:latin typeface="Vivaldi" pitchFamily="66" charset="0"/>
              </a:rPr>
              <a:t>is </a:t>
            </a:r>
            <a:r>
              <a:rPr lang="en-GB" sz="4400" b="1" dirty="0" err="1" smtClean="0">
                <a:solidFill>
                  <a:schemeClr val="bg1"/>
                </a:solidFill>
                <a:latin typeface="Vivaldi" pitchFamily="66" charset="0"/>
              </a:rPr>
              <a:t>french</a:t>
            </a:r>
            <a:r>
              <a:rPr lang="en-GB" sz="4400" b="1" dirty="0" smtClean="0">
                <a:solidFill>
                  <a:schemeClr val="bg1"/>
                </a:solidFill>
                <a:latin typeface="Vivaldi" pitchFamily="66" charset="0"/>
              </a:rPr>
              <a:t> for the arrangement </a:t>
            </a:r>
          </a:p>
          <a:p>
            <a:r>
              <a:rPr lang="en-GB" sz="4400" b="1" dirty="0" smtClean="0">
                <a:solidFill>
                  <a:schemeClr val="bg1"/>
                </a:solidFill>
                <a:latin typeface="Vivaldi" pitchFamily="66" charset="0"/>
              </a:rPr>
              <a:t>of scenery and stage properties </a:t>
            </a:r>
          </a:p>
          <a:p>
            <a:r>
              <a:rPr lang="en-GB" sz="4400" b="1" dirty="0" smtClean="0">
                <a:solidFill>
                  <a:schemeClr val="bg1"/>
                </a:solidFill>
                <a:latin typeface="Vivaldi" pitchFamily="66" charset="0"/>
              </a:rPr>
              <a:t>in a play</a:t>
            </a:r>
            <a:endParaRPr lang="en-GB" sz="4400" b="1" dirty="0">
              <a:solidFill>
                <a:schemeClr val="bg1"/>
              </a:solidFill>
              <a:latin typeface="Vivaldi"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08720"/>
            <a:ext cx="8640960" cy="5757608"/>
          </a:xfrm>
          <a:prstGeom prst="rect">
            <a:avLst/>
          </a:prstGeom>
        </p:spPr>
      </p:pic>
      <p:sp>
        <p:nvSpPr>
          <p:cNvPr id="5" name="TextBox 4"/>
          <p:cNvSpPr txBox="1"/>
          <p:nvPr/>
        </p:nvSpPr>
        <p:spPr>
          <a:xfrm>
            <a:off x="395536" y="332656"/>
            <a:ext cx="8218532" cy="369332"/>
          </a:xfrm>
          <a:prstGeom prst="rect">
            <a:avLst/>
          </a:prstGeom>
          <a:noFill/>
        </p:spPr>
        <p:txBody>
          <a:bodyPr wrap="none" rtlCol="0">
            <a:spAutoFit/>
          </a:bodyPr>
          <a:lstStyle/>
          <a:p>
            <a:r>
              <a:rPr lang="en-GB" dirty="0" smtClean="0">
                <a:solidFill>
                  <a:schemeClr val="bg1"/>
                </a:solidFill>
              </a:rPr>
              <a:t>List as many props as you can from this scene. When do you think it was set and why?</a:t>
            </a:r>
            <a:endParaRPr lang="en-GB" dirty="0">
              <a:solidFill>
                <a:schemeClr val="bg1"/>
              </a:solidFill>
            </a:endParaRPr>
          </a:p>
        </p:txBody>
      </p:sp>
    </p:spTree>
    <p:extLst>
      <p:ext uri="{BB962C8B-B14F-4D97-AF65-F5344CB8AC3E}">
        <p14:creationId xmlns:p14="http://schemas.microsoft.com/office/powerpoint/2010/main" val="1319597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600" t="29329" r="30630" b="25391"/>
          <a:stretch/>
        </p:blipFill>
        <p:spPr>
          <a:xfrm>
            <a:off x="539552" y="116632"/>
            <a:ext cx="7776864" cy="3312368"/>
          </a:xfrm>
          <a:prstGeom prst="rect">
            <a:avLst/>
          </a:prstGeom>
        </p:spPr>
      </p:pic>
      <p:pic>
        <p:nvPicPr>
          <p:cNvPr id="5" name="chAjN21g8nU"/>
          <p:cNvPicPr>
            <a:picLocks noRot="1" noChangeAspect="1"/>
          </p:cNvPicPr>
          <p:nvPr>
            <a:videoFile r:link="rId1"/>
          </p:nvPr>
        </p:nvPicPr>
        <p:blipFill>
          <a:blip r:embed="rId4"/>
          <a:stretch>
            <a:fillRect/>
          </a:stretch>
        </p:blipFill>
        <p:spPr>
          <a:xfrm>
            <a:off x="224644" y="114452"/>
            <a:ext cx="8406680" cy="4728758"/>
          </a:xfrm>
          <a:prstGeom prst="rect">
            <a:avLst/>
          </a:prstGeom>
        </p:spPr>
      </p:pic>
      <p:sp>
        <p:nvSpPr>
          <p:cNvPr id="6" name="Rectangle 5"/>
          <p:cNvSpPr/>
          <p:nvPr/>
        </p:nvSpPr>
        <p:spPr>
          <a:xfrm>
            <a:off x="224644" y="5085184"/>
            <a:ext cx="8668996" cy="1532727"/>
          </a:xfrm>
          <a:prstGeom prst="rect">
            <a:avLst/>
          </a:prstGeom>
        </p:spPr>
        <p:txBody>
          <a:bodyPr wrap="square">
            <a:spAutoFit/>
          </a:bodyPr>
          <a:lstStyle/>
          <a:p>
            <a:pPr lvl="0">
              <a:lnSpc>
                <a:spcPct val="80000"/>
              </a:lnSpc>
              <a:spcBef>
                <a:spcPct val="20000"/>
              </a:spcBef>
              <a:defRPr/>
            </a:pPr>
            <a:r>
              <a:rPr lang="en-GB" altLang="zh-TW" dirty="0" smtClean="0">
                <a:solidFill>
                  <a:schemeClr val="bg1"/>
                </a:solidFill>
                <a:ea typeface="新細明體" pitchFamily="64" charset="-120"/>
              </a:rPr>
              <a:t>Props can </a:t>
            </a:r>
            <a:r>
              <a:rPr lang="en-GB" altLang="zh-TW" dirty="0">
                <a:solidFill>
                  <a:schemeClr val="bg1"/>
                </a:solidFill>
                <a:ea typeface="新細明體" pitchFamily="64" charset="-120"/>
              </a:rPr>
              <a:t>establish a setting/ period and create </a:t>
            </a:r>
            <a:r>
              <a:rPr lang="en-GB" altLang="zh-TW" dirty="0" smtClean="0">
                <a:solidFill>
                  <a:schemeClr val="bg1"/>
                </a:solidFill>
                <a:ea typeface="新細明體" pitchFamily="64" charset="-120"/>
              </a:rPr>
              <a:t>realism- the lack of </a:t>
            </a:r>
            <a:r>
              <a:rPr lang="en-GB" altLang="zh-TW" dirty="0" smtClean="0">
                <a:solidFill>
                  <a:schemeClr val="bg1"/>
                </a:solidFill>
                <a:ea typeface="新細明體" pitchFamily="64" charset="-120"/>
              </a:rPr>
              <a:t>technology, costumes </a:t>
            </a:r>
            <a:r>
              <a:rPr lang="en-GB" altLang="zh-TW" dirty="0" smtClean="0">
                <a:solidFill>
                  <a:schemeClr val="bg1"/>
                </a:solidFill>
                <a:ea typeface="新細明體" pitchFamily="64" charset="-120"/>
              </a:rPr>
              <a:t>and use </a:t>
            </a:r>
            <a:r>
              <a:rPr lang="en-GB" altLang="zh-TW" dirty="0" smtClean="0">
                <a:solidFill>
                  <a:schemeClr val="bg1"/>
                </a:solidFill>
                <a:ea typeface="新細明體" pitchFamily="64" charset="-120"/>
              </a:rPr>
              <a:t>of horse </a:t>
            </a:r>
            <a:r>
              <a:rPr lang="en-GB" altLang="zh-TW" dirty="0" smtClean="0">
                <a:solidFill>
                  <a:schemeClr val="bg1"/>
                </a:solidFill>
                <a:ea typeface="新細明體" pitchFamily="64" charset="-120"/>
              </a:rPr>
              <a:t>and carts suggest this was set in an earlier time </a:t>
            </a:r>
            <a:r>
              <a:rPr lang="en-GB" altLang="zh-TW" dirty="0" smtClean="0">
                <a:solidFill>
                  <a:schemeClr val="bg1"/>
                </a:solidFill>
                <a:ea typeface="新細明體" pitchFamily="64" charset="-120"/>
              </a:rPr>
              <a:t>period, </a:t>
            </a:r>
            <a:r>
              <a:rPr lang="en-GB" altLang="zh-TW" dirty="0" smtClean="0">
                <a:solidFill>
                  <a:schemeClr val="bg1"/>
                </a:solidFill>
                <a:ea typeface="新細明體" pitchFamily="64" charset="-120"/>
              </a:rPr>
              <a:t>1930-1940s.</a:t>
            </a:r>
            <a:endParaRPr lang="en-GB" altLang="zh-TW" dirty="0">
              <a:solidFill>
                <a:schemeClr val="bg1"/>
              </a:solidFill>
              <a:ea typeface="新細明體" pitchFamily="64" charset="-120"/>
            </a:endParaRPr>
          </a:p>
          <a:p>
            <a:pPr lvl="0">
              <a:lnSpc>
                <a:spcPct val="80000"/>
              </a:lnSpc>
              <a:spcBef>
                <a:spcPct val="20000"/>
              </a:spcBef>
              <a:defRPr/>
            </a:pPr>
            <a:endParaRPr lang="en-GB" altLang="zh-TW" dirty="0">
              <a:solidFill>
                <a:schemeClr val="bg1"/>
              </a:solidFill>
              <a:ea typeface="新細明體" pitchFamily="64" charset="-120"/>
            </a:endParaRPr>
          </a:p>
          <a:p>
            <a:pPr lvl="0">
              <a:lnSpc>
                <a:spcPct val="80000"/>
              </a:lnSpc>
              <a:spcBef>
                <a:spcPct val="20000"/>
              </a:spcBef>
              <a:defRPr/>
            </a:pPr>
            <a:r>
              <a:rPr lang="en-GB" altLang="zh-TW" dirty="0">
                <a:solidFill>
                  <a:schemeClr val="bg1"/>
                </a:solidFill>
                <a:ea typeface="新細明體" pitchFamily="64" charset="-120"/>
              </a:rPr>
              <a:t>Props can be used to establish character</a:t>
            </a:r>
            <a:r>
              <a:rPr lang="en-GB" altLang="zh-TW" dirty="0" smtClean="0">
                <a:solidFill>
                  <a:schemeClr val="bg1"/>
                </a:solidFill>
                <a:ea typeface="新細明體" pitchFamily="64" charset="-120"/>
              </a:rPr>
              <a:t>. Diana isn’t accustomed to how people in London behave and she is established as an </a:t>
            </a:r>
            <a:r>
              <a:rPr lang="en-GB" altLang="zh-TW" dirty="0" smtClean="0">
                <a:solidFill>
                  <a:schemeClr val="bg1"/>
                </a:solidFill>
                <a:ea typeface="新細明體" pitchFamily="64" charset="-120"/>
              </a:rPr>
              <a:t>outsider through the prop. </a:t>
            </a:r>
            <a:r>
              <a:rPr lang="en-GB" altLang="zh-TW" dirty="0" smtClean="0">
                <a:solidFill>
                  <a:schemeClr val="bg1"/>
                </a:solidFill>
                <a:ea typeface="新細明體" pitchFamily="64" charset="-120"/>
              </a:rPr>
              <a:t>She holds the sword like a warrior and attracts strange stares from people on the streets of London.</a:t>
            </a:r>
            <a:endParaRPr lang="en-GB" altLang="zh-TW" dirty="0">
              <a:solidFill>
                <a:schemeClr val="bg1"/>
              </a:solidFill>
              <a:ea typeface="新細明體" pitchFamily="64" charset="-120"/>
            </a:endParaRPr>
          </a:p>
        </p:txBody>
      </p:sp>
    </p:spTree>
    <p:extLst>
      <p:ext uri="{BB962C8B-B14F-4D97-AF65-F5344CB8AC3E}">
        <p14:creationId xmlns:p14="http://schemas.microsoft.com/office/powerpoint/2010/main" val="398797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3857625"/>
            <a:ext cx="4524375" cy="2268538"/>
          </a:xfrm>
        </p:spPr>
        <p:txBody>
          <a:bodyPr/>
          <a:lstStyle/>
          <a:p>
            <a:r>
              <a:rPr lang="en-GB" dirty="0" smtClean="0">
                <a:solidFill>
                  <a:schemeClr val="bg1"/>
                </a:solidFill>
              </a:rPr>
              <a:t>What do these props suggest about the characters?</a:t>
            </a:r>
            <a:endParaRPr lang="en-GB" dirty="0">
              <a:solidFill>
                <a:schemeClr val="bg1"/>
              </a:solidFill>
            </a:endParaRPr>
          </a:p>
        </p:txBody>
      </p:sp>
      <p:sp>
        <p:nvSpPr>
          <p:cNvPr id="2050" name="AutoShape 2" descr="data:image/jpeg;base64,/9j/4AAQSkZJRgABAQAAAQABAAD/2wCEAAkGBxQQEhQUEhIUEBUQFRQUEBQQFA8QEA8WFRQWFhUUFBUYHCggGBolHRQUITEiJSkrLi4uFx8zODMsNygtLisBCgoKDg0OFxAQFywcHBwsLCwsLCwsLCwsLCwsLCwsLCwsLCwsLCwsLCwsLCwsLCwsLCwsLCwsLCwsLCssLCwsLP/AABEIAMMBAgMBIgACEQEDEQH/xAAcAAABBQEBAQAAAAAAAAAAAAADAAECBAUGBwj/xAA8EAACAgECAwYDBQYGAgMAAAABAgADEQQhBRIxBhNBUWFxIoGRByMyQqEUUmKSscEVM0PR4fCi8XJ0wv/EABgBAQEBAQEAAAAAAAAAAAAAAAABAgME/8QAIhEBAQEBAAMAAgIDAQAAAAAAAAERAhIhMQNBBFEiMnET/9oADAMBAAIRAxEAPwD1xzBrZvC3LKpm2GnU+0hY0rVWx3sg0K95UcQlpgjCVWuWQ5oaxMwBWVkKyyV7LZbNWYNtNKiiTK9hly+vEpuJUD54VLYEiISiybYJ7JCMRGBiYxMciNIGJiERjyhoo8YyAdgmXqlmswmfrFlGW0aTcSEMlHzGizKFJSOYoCMiTHMYyBRSOYoHuV8pPL1iynYJzd6GDEWjGQLQhmMjEY64hESJEpCtBs0qIGVrrZK6yU7N4QK+zMpuZasWUrGmohEyBMReDLyggMfMEpk8wHixGigMRIiEG8ZlgMY0kJCA5lLViXGle4bQMexYLEtWrAMIRCIyWJEiURzFmIiMYQ+ZEmKRkCiiigx7w0qXrLBaBsOZzd1NjBSw6wRWVLEDIyZEblhlHMg8L3ccJIuM+xYBhiab1SldXiVLFC8zPtE1ba5QtrmoypmMBDlIu7lEVEkBGCx8wHMgIU7wZEUISRkYMtEBTBM0iWkDAdngrHiacvxftYK7TTRS2qtH4hXkgEdRsCTiNwkt+NyxYLu5y/D+2xNwr1NHc8x5SfjDIScDmVvCdcLEJwGBj78OpgBXEjyZh2EhIAtXBlYayDMqAFY0m0GYQ+Yo0Uia9tZ4ItIZkGaZdxC0GxkVMgWjE1LMdWgsxRiaOXzIq0FHEhqdiytess2PAO8NVTYSvZTLjiCImmKotTAusvNKl/WaRWMjiWAmYu7gBURmENyyDCAMwLCHYQbrAEZGTMiRCWMLthxI6bSu6nDEhE92zv8AIZMt/ZzxPS8P0qGzDam9TayKAbrc7jJ69D0nKfapeOWivPVmcj2GP7yfYGj9ldOI30v3Va8tIpAssucgjmIGSACMbzl37ej8XoHtl2xq4mLSNNRpyg+A2ktqbCdsLy4APvmczpuNPWnKeZTgjJyD+s9lpv01tdup1Ggrosqy1PedybW25gxCk53nhfGte2ouexjnmJx7Sc3Gu+JXd9l+0YtASw4OwUk+OOnz3nStPFtPby5IOOmPcEET2nsJp34pVzphRWeS92wArAA7Dx2Im/KftwvF30npNG97BK1LsfLoPU+QnV18I0+gr7zUFXcef4E8dhH4v2m0XCKuRXUP49S7t4npPKONcT1XGHBHNVp8k8x25vDp4+M5Xrru5PjtzxzxN6afEu1q63VBKkBVebmYDAxCkQPD+GV0KFrXHmT1b3MsETtzPGOHfXldQxFJ4ilZyPYWgzDuYMrMulgMiYQpEtcFgURhSkYnHhCeIBMiGMm9kETmUzBGeDjFoxeBIwTCLnMYtCAuICyvMt4gbBKisBHjxQIEQREOTBvACywZEOY2JRVeuCxL9gzK9lUg8m+09ydWg8BUpHplmz/QShwzjbijuMuVDglayQzLueUHw38pr/avpit9TkfjrK/yt/zOJrsKnIOD6TFrtz8bVwdc2ZXTL4Vd49jP8mYmYbHcxE567+8aYaIT0Hs12y/w7Q9xR8Vt7mx8bnmIVQPkFE8/UT03sNwioVCxq+S3JBaw5z48yjw6/pL4eSXrxA4fwBrmF+tJscnK15+Fc7/Fj+k6Pu8bAYx5bCaH7OJB6RNzI43azisjiXW0+ZEaX1mtTxVOWKXf2cRRp4PWe6kWSQsYyBaYdkuUecgWAjEwbIYQRrBAvZEyGBKQzdQY5mT2j49XoKTbac42RAQHsb91ZqhczmOL8KTity05Jr0+e/ceJP8Apjzx5x1TmbccTb9rd3McaSsKDsGsbvCP9/YTf7N/aVp9U3JcBpH8O9de6JzuOc4wfeaHGfss0IqPJW6MBnnFjlvoTgzxLtHwo6W5qy3OOqt5j19Zid67dfjx9JgyXL6TM7HFzo9Obd3NSFj7jbPyxNpmnTXHxV8RhVmHLSJaDADpvWN+zesmSYgT5SaoX7NEdMIRjIFzLtREUCRNIkoicRpJAWrHlIlRJtA2GDI5T7ReBNq9NmtS1lB51UblxjDKP6/KeONoLQcGqwHyKMCPfafSum0nwmy1hTSm7WPgD2XzM8I7V60avW3PSDYnNy0NgjCr0Y+vjmZ+tyubasjIIIx12O3vCaTSvacIpY+g2HqT4CdHZws871pli5SoE7kkgcxJ9MzoNPwhKaxUu2Ti1x1bG7b+XhNc8az13kZPAOD1V5ssIcLjrgL0ySP4R+svHtNzlyMJUgJX99+u+PAeUxON8SB75V2DWKigflREAwPoZhNqTysPBiPovT+s1556jPh5fXa6XtQ1bKx3Vuqk9R6Ts9BxGu9Q1bhh44Iyvow8J4zrHPKgz+XP1mt2I1zV6tAOluUYeG+4/UTPV2k4yPWSYImM2YmSRYbMeQ5YoHqpbMCYXux1O0bKjxhoIN6RHzO0nbaB5ShfqiYFh3gy+PnK1VmTuZaQDzhGZxzUtXWwrBNjK3d4Hwqdhlj4fiH0i/w99LoyulrS2xFBCP8A67eOT5n1lviQXlBIyAwz5DfqR4wi3/CwGWyNgpUE/M7D3nHq3Xp/FzM1xN/ENXotBfqtSGBLIE0rEMtXNYF5ufGQN+mZ452k1zaixmcKpBX/AC251HMD4+c7T7VOP2F+6DOi5HPX3otRuUeh+H6YnnrOjMoUcoYjmBJPp/czUjPd/T3D7PuKli+mssW8VIlmnuTYW1N4EeDLtkTsi48p499jemIu1LZ2QKqg53DF9/8Axnq/eTccasFxItYJXd4F2lRZNsbvZSZvOJHyYTVw2SBMCBJDECcgxEiZKilrGCoOYn6fPyhf+GznoOuw9TI8X1NeiQNcO9vf/I0qf5lp/i8gOp9pX4hx7uWajRKt2oG12oY/cabPgv7zeglHh/C1qZrHY33v+O6zd9/yr+6PaTdXMYfbU36upbNZZ3YDAV6Sg4pUfxt1Y/QTE4G33QPdqAxJUKMDlBIH6Ymh2/1RJWsHB5cDHgz5GZXTCAKOiKAPkMATrzHPq6Jei18zghmA5UYAAFmGM+p9fSaPBeF16ygstj1hWNfx1jDMACTkMT4zk+OcR7tq1A2wTuBjPhtKNvabUVVqtLBUU5NaogUHrzDAzmLTiT9uc43pzTqLqywc122KWU5VirEEj6SkBmSusLMWO5Ykk+ZJyZPSLlh5Dc/Lecftdi1T5b2wPpLPAtUKdRU56I6k+2cH+spO2ST5nMjA97Kj/vj5SLNKXBtQbNNSx6tWmfU8ozLDGaYw+YoLMUD0JtQW2Jg+aK0QLNCUYvBEyHPIF5U2EWiW7HjLGn0bWDPQeZ8ZG+quoZsLHHXHSS9yNz8fVCsfIzucA5x4ZH/E4TX8e1PD3ZgQ1bHCl/yn1nU6jjgTJC7Mg5D7Mcj+k8s7edoEuQoM5P0nK+69Enjy5/tZxd9ZabLGUt/Dt+kwiZp6DXVpUyshaxmBVvh5VABAGOv5ifpLHCeDraiWc4x3taupIDEM4VsKCTgDcscTTla9m7JioobasYtrp5yBgFlViQPbmxj0nQKJyHYoioW6UZ5dPaRUx/MrAHHyJI+U6gX8s3HK/RbVxK7NJtqcyrbbCE9u8QMpu0S2yprS5oCy3lVmPRAWYgFsAdTgbyv3p/8AcwOM8aqv07V6Rr01vPycoKoE3wwb95Dg7yX01zPav2m7cjTWV4oNlZXIfmZK7wcHmHKc8y48fWUG+0ZtWE011b1VWMOVdMwQ2AnAFm2SDv4zje1C3I/LehUgggAk0seXdlz4nrtMrh+q7m2uz8XdsGwemx6Rjo+gKqFRVRVCqgwqgYAEiTOU4Z29oucVurUscDLkFM+/hma/HuImnT2WpiwqBgL8WOZgM7eQJPyjHOyuM7Z6kHW1gH8y59cS6uCRk7cw+c5Omw36nnO/IdvrOmcZHlyhm39SAJ0jHX6YPadua4+Qx/SYdtuAQDiauucE+sw9WMGZq8/Vcy1TtUx8WPL8sZlWWNQcBVxjAyfUmc3aq0Uky4kYV7N2dYHS0Y6d0n6KAZdaZPZF86On0XH0Jmqxlc6jFGzFKPQrDmUrOsLz5gXaVmmxGRMkDzMGzy7w0jBPjnHtGtfj48upFu3iS1oRjGNh5fKeWdq+0Fq2HGVBIwdyu87bjFgUEncY+ID8Q9R6TktZQlxrNdxAJY5ONiMfCcbTjZNe/vn1kYmp7W16mtK3+6uDHOAQrcw3x6bTz3jKkXOCQ2+xHSeh6rRdTzVXKPzAKcEHzGJi6lqBzLYqKW3BOfj9vWNeey/txMLptQa2VlxlCCMgEZByMjyljVsGyMBcNhfPlHQZhNPwh3qa4fgU8oz1dvJR4zTMmvZuBWI9Vdte3efe5OMkt+IGa7agnrPNfsu1zEXUn8KYdc/lJOCJ3pedI4dfVnvYxaVi8bnMqJO0iTIkxSIctKyaStbDaFAcjBYD4j84Rng8y4uq3HdGNRSyDl58fds4yFOf+ieO8R0bUOyPy8ykhgpzgz2ozne0/ZldWOdTyWqNj+Vx5N/vM1vivLS2ZY02tdD+JseXMcHbbaR1ukelylilWXqD/wB3gJh0dVwNub4jgFjvgYnQ3ahVJHiwz8h0H6zl+z/RdupY/TMLxDUfek+GMD6nx9sTvPjh1PavqT8R/SU9ZTkZA6Sy43kFv5QfE/pJjM+sYLvjzh7m538/AfKCL/Fn1JhtLZy5PKCcbc2dvacnooV536Y9oOSsO+8jFI9X7FjGjqz48xH8xmxmZ/Aa+TTUDyrQ/UZ/vLheWMX6JmKB5o8JjtOf/okWec52D1pt0NJLFygKMSSTldt8+mJvM0qJEydV3KOvjk+m20rFpkcU4iKnXPwk5UE/hPiAZK9P8Xne9F49ryoPwty+LJh+X3Xriebca4h3Npat2ZSckLWUrBI3OcnrtOu1PFGGQ1fxdQAwAcfwnBnCdotWpyDRZV+8uURXJ6E8o3mHp/LPQWl1BWtQrYLks2CcbnMDxPXqQwG5Gyll6+eDM+vWAKB5CVLrubHkJcea1DM9I7GaFLKFDvkAHFY82OWJx6co+s83Qbz0z7PrUqqsx94wIB5d2Yn8Kj9ZK3+DPJPS0rpNWGAbluxWAtTrWnMcJjAx18T5zrTMvjNrKpZwqlfiCh3ZxjcDYYz6S5p9SHVWHRgG+oyZvisfyfx51sHkTK9msQfnUfMRJeG/CwOOuDmaeXBcxZ9ZAGMTCpNGkYo1D5iJjMYMtIqhxjg1OqH3i7joy7MJyWu7BuMmqwN5K45T/N0naX6xE/E6jHXJGY9erRvwspz5MDGLLjz7SadtMSr7GpWLY3AOM/3ma5yS3NuuAQf6ibXH3+81J9OX6lRMq2ocuQPfM6RE1ORKVhzlcHMPw7UA7HqP1lnXpWw51PKw8PORnMrEalh1BHvDmpVABIz1wMk/M+EjfqC2xOcQABPTJ8+sx8dvdM53OIXRac22Kg6uQvtnxgJvdiqObUgn/TVn/UL/APqZaekLgAAbAAAewjM8DzTP1GtKW4OSvKDt5kkf2lcq1OeKVu+ig9Kf2V6sq11XTIVzvkA/hPscYnc28UqUNl1yhAcZ3UnoMfMTxjhmpOnLGu3HeKVdW2Yg+RHQw6a1iWyxbm3OdycBfH5CaxK9Y03FqrWwjgnfY7ZA6zneKa12awLy2gfipZeW+vGcsg3DD1xM7sbpzYbGVzW1fIA2A2A2cgAgjO02Nfw60j4u7vA6EqabR5kOD19sTNe/+NxZzv8AbCHHyECLW2qsYnZwErqGdgSOhGOkzOKpfYQLTjO/c0JzEDzJJ2HqSJds4iKGKv3hY/gyFZj/AAh1yG98ZmfxDjiAgEfCTzOoObHx0DbnAJxnmOfQTDXd/usH/A9QymxaLTXnZuUnY9PfqOkqWaN1/GjJ5cylSfYGd3ou23IiKxOSvMxA2XK2fD7A8k0OCdqhrLq6cZawnHMMgYBYnf0Uxrl4c/qvM69M7HCoxz0wrEn6T1/7Oezj6Kmy3UDu3txhHKjkVc4Y+ROZv64vTXzIDWV8UWu048yDj9Jy+o+0DkqJsrF45yhKg1g436Z9d41rnmcXbRe1nGV7t1QC04bAUo4zjpsZicO7RLRpaVcEtysGA6p+LGc+4nO6vjiau2tP2ampWtTLIv3hBcZBM7biGsCrgoCvTlIB2A/4monU/wDX9uQOuVid8eO53mv2a4lWjPz2KoK+JGCdpy2qZTY+BgA7Dy9Jnam8n4fAHbYZHzmrXi8f8rHr7cRqG/e14/8Aku2fnBanjFKAE2rg9MHmz9J5D3x5Suepyf7RJeR4+3pJrfi9WHH6D0sH0Mo8T7W10rlFNuSBgHkGSCeuD5eU85TVsPHy8vCR1FvMxOdiY1Zy7XTdu+d1U08oZsE95nlz0/KJ0uh4gLC2GUgYwQR1PXaeQyYsK9CR7EiTS8x1nG7AL7BkfiHj6SvotX3Lh1weXbB6HIxOYLZOTufWaK6zYD2mpYx1w0eMavK2HGDcQdvRlP8AvM/QcRC/C4yPPGTI8S1C2cmM/CozgeJ6zOi1rmevba1GjqfdLlU+IOB/6mdqquQ45ub2OZWhKqix2+fkJPJZMXNRqKwqqqK2BufiU5+XWU2tPQfCPIZlriVdS47vnBAAsWwDZsbkHyPlKMlqyYU6vsKwzb+9hd/Tfb6zlJb4dq2qJ5WK82AcYyYhfj0R+IIASWGFOG9D5TnO0XF0OApJI2YAYOPLPzmddpbiPhU75JBdDnPj1lP/AAywnflBPmw/tLWOZ/aJ17ebfzf8RQn+Dv5p/Mf9ooayDVaYEEgixurFWzjzwPGBzv8AL/aPXaQ2eVX8tlGAPVf7wN2qBYkDr4Haa1i83Xddk9aaaG5G5C9mWc8rDCgAAZO5/SWdRqHyWtusTxVEd+bB/eGcH2AmHoqO+0Bwwr+8b/xKkcx8tv1mDxDi7uSBsNg3jzkbFsnff085nV/yszVvjvEVZvuy+RtknHv85gRc03+y/Cjq7Pj2rr3cgAZ8lBkdOZb6ZWj4fbd/lVvZjrygkD5zv/su7P3LdZa1JDVjkTvD3fLkfERkb7bbTptGVrVUrARF2UL0E0l1/JlQ+6hGO/TnflA+gMz16eufhnHu1V7XWMa+63qstIRM4IyT1BHXABM857Y8MTSU11qzOWclmJ2z1Y49Ze7T8dsVVdG5mS+1AWy3L5YHzmU/DtVrwpLBm6hMY/WSOffXl/1zWkfldT+6wP0InovGrwaww8VB/TecTqeC3ae1FvqavmYY5geVt/yt0M7Li4+5X2/tNJ+PfbhO/AdiehMrXNliR4x3/Ec+cjZjO2QPXrLrjZ71GKKKQKKKKA4k3/Cvzg5Nm+EDyzAhCrYP3R+sFFAs8P09ltipUrWO5ARF6sfITe46p0TGlqFquKKX5ijunNkkEjPxTD4bq3psFlbFHTLIynDKQNiJHXa173Z7WL2OxZ3Y5LEyiuBNLK1Ly5zzcpb69JmqcGXa+H3W5Za3Zf3uUhf5jtmEpuLuGsyN8jr5ylJOMHB6jb29JGRSjrGigWGYAHDEnIx13GOshWpbYHJPh4QUdWIOQcEeUC3+wN5r/OIpXNzHx6+0UC5xBRucAH02/QSg0eKbrM+NnQ2kaK/Bx95WPkQc/wBBMdhtFFMLPtQnoHY8Y0mRsWds+uIoodPx/wC0blLnPzlvWbNafFbKAPT/ACz/AHP1iime3q6+PP8Ajh+Bv/t2f0E7n7P1GCfEE4MUUrhx9dD2g+PTtzYbG4yAcEYOR5TieOjFQHpHilb/AHXnOrHxH3gRFFDz36UUUUIUUUUBRRRQFFFFAJV+b2/uIOKKUKWq9S+CeY5UAA+QHQDyiiiBHe1s+LN/Qys0UUgaKKKAooooCiii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2" name="Picture 4" descr="http://www.dailyinfo.co.uk/images/cinema/kidulthood.jpg"/>
          <p:cNvPicPr>
            <a:picLocks noChangeAspect="1" noChangeArrowheads="1"/>
          </p:cNvPicPr>
          <p:nvPr/>
        </p:nvPicPr>
        <p:blipFill>
          <a:blip r:embed="rId2" cstate="print"/>
          <a:srcRect/>
          <a:stretch>
            <a:fillRect/>
          </a:stretch>
        </p:blipFill>
        <p:spPr bwMode="auto">
          <a:xfrm>
            <a:off x="5290331" y="0"/>
            <a:ext cx="3868851" cy="2924944"/>
          </a:xfrm>
          <a:prstGeom prst="rect">
            <a:avLst/>
          </a:prstGeom>
          <a:noFill/>
        </p:spPr>
      </p:pic>
      <p:sp>
        <p:nvSpPr>
          <p:cNvPr id="2054" name="AutoShape 6" descr="data:image/jpeg;base64,/9j/4AAQSkZJRgABAQAAAQABAAD/2wCEAAkGBxQSEhQUEhQQFRAUFBQQEBQUEA8PEBQQFBQWFhQUFRQYHCggGBolHBQUITEhJSkrLi4uFx8zODMsNygtLisBCgoKDg0OFxAQFywcHBwsLCwsLCwsLCwsLCwsLCwsLCwsLCwsLCwsLCwsLCwsNywsLCwsNywsLDcsNzcsLCw3N//AABEIALIBGwMBIgACEQEDEQH/xAAbAAABBQEBAAAAAAAAAAAAAAABAAIDBAUGB//EADoQAAIBAgQEBAQDBgYDAAAAAAABAgMRBBIhMQVBUWEGInGBEzKRoULB8BQzgrHR8QcjJFJichaSsv/EABkBAQEBAQEBAAAAAAAAAAAAAAEAAgMEBf/EAB8RAQEBAQADAQEBAQEAAAAAAAABEQIhMUESA1FhIv/aAAwDAQACEQMRAD8A1lSXzcidVrJdHsRYWrF+Vj69NJpckuRwdzI0y3QWtkQz0XO/L0JaU8q137kEtSlmTTMbjNJLd7fU1adW7X5GLxzWSSvbmM9jr05nxRpTj6nNUjpPFC8sTm6G49OLeq2+HT2uvUqJXbLVeNqcCtHdj8TH42/lM1Gnx1/KZsTF9orDogHWBEKwRCjUghESTYF/5kfVHWeLo/uumVfkclhn5ovuv5nX+KXenSf/ABRpOeaujAxCtJnQxOfxUfOwntIQBEOoAhQhlQXAgsBImEQrEhuOGDokhyiY6wHEwgQgiNQvdsPTytdX2KfGOO08M38RwlNrSCks9l1XJGtg4c3z23M3iXBKGJlJVaal0kvJUX8S1YT/AK69enN1fHMpO0aVK3JSlO/0Vg/+fVL+ajSjyfnmlbtqQ8S/w9cZN0azUV8sKqTa/jT/AJo56qpUG414KLT0co3UvTqjpMrl+unUL/ECin+6nJrfLJZPrYix/i9Z03BptK0G5OX/AMpHD1asJSzQ8sr3UYxe/bsTypVMTJzk5+WylOc5VGkuSvy12DPI/fhr8X45CtsnFre7s0ZuGxEXLRmRirXstUtFbT3IG3+twwa9AxHyQv0RVMHA8cmrQqvNDk2ryXubtKpGUbp3j2Asnjn4TNRocZd3H3M9IzUKHAsEkVg2EJskCA9RWCkSOo7rfc67j0v8qkuyOTofMvU7DxDG1Gl6L8jWeEwEYGNXnZv3MLHfPL1/IIlYFw3FY0gEhBQILCHXAxRIVwoDQaiCASFHQ3JZIhTJqc7mEGUbb1J7WBlBPWuAeLqT8tXyPk38r9GdDCvBvMpRd9dHdWPDqeNd9Uny7mtgOK5flm4vZK+3sTc7v16vj5vT05FJ4OE041Ypxa1TW/p0MXgXifN5au62fVHVUsXGtDyyt0sbmOnt55x3wrGi3UoKcqT+eNruHo+m5zvFOJ2iqcLWtrY9gjFq8ZW82mZ7N9zznxF4dc880lGabvBJ+aHWH9De/wCOPXLiOZJKN9vcFRWdv5qxPHDeXMHkKziS4XFzp/LKy5pvQju+RJDDttLRX3baSDKzq7i6kqiUnFJLvuV4v0ZoYjBunTVqVSd/xfDm1p00vYzFVUfnjJN/9YL/ANWrmfy0msPsTYCNKpbzNPo7L7mh+wQ53DKmSgSia/7BATwkOj+44mU4jTX/AGWmGOHprWwYmTQXmT5XOx8RfuaXovyMqDpraJNxDGOcVF7Laxr4lCPuYPEfnfqdE1tY57iK87/XIJ7SqhXEBGkNgJjmxqJCEFgslpCAIzUKFcFxJmkJJh9/YjuS4b5jCWWgElhZTMKFxHJASJGrfYNakPp4yULWftyNrgPiqpQlafnpXu1a7jfo/wAjn/6AiXobXrOD8SUK6tGos3+2XldvXmRTreZ8116W53PLNuz5M1OGcfqUtJeeD5Pdd0dJ0eulvxbhIznmilfdtaXMrA0XKOXTTZbSZpcSxca1pQb6NPcPB15rc7dtO5udMeFPDYKKknLbTNZ625pdzscJPh9KKqQpqrXVnFTi1Si7b2cpObXdJGBjHGK3T6+paxXg904KdaUqdSSUlRjbPGL2dR/gevyh/Tf9b4vl0FDjed3ndSk9Wm7JdEZXjHjEYpU6SWq80pJSk37mPHA1qetOpGcF+GflfpcZiKPxleV4z6PX6PocPTtbsxzlTe6snfdaWZscOxeZZZPzJb7XXIqVsBKN2+WxFRo1FqtF3Ok7cbzY227j3IzsNiU3aSs/sW82+qNbrGnOe3uDn1G5u8fqMdaPVfUsCS/a3sG5BPERXNAeKjyaKlbgc7j/AJmbEcQlrdGTxOScrrYIlNCYkxGlptwoVwtkBQpACGoEEAQtJqDYIi1Eh9KVncaWsDw+pVdoRvrYFEkJ3HfU26XhKoo3lJLshkuCtfi+xn01fDDQ6/UZFhUga9CxRAxRZM4TQB1w3GHEdOLTv/Uu4TFSU1bn5e2pVuPw7WaPZpvldXHWcmu98OcOV5V8T8Nxw7UqdJW89d6xdR8ox37swuNcWqVqspynKWrb5Jt9ft9DS4FCrjKteFNfDoOWbPOMvhR01Ta0lLsi1jfC1JRf+okmt7U4vX3lsV2vRJznhx1THSemZ6ckXuCOU5JXd780vzJqPh+U21CrCcU/9k1K/s7GvHgyoJLZ6avf6mcZ8yhxNxpxdryaXmdkl7M5TF46MvkVu9ncv+JsW01CLlaOjdrXOcUmP5PXRVJO/wDcTv1f3C/0xJ9DUcrIjyvuNf61JJDJodYsxHdhUhqCzWahchP2GpjrF+cVBgTHMBAmJCESIIEwoLDCAOBYJEQixhcNnkopN3dtFc7Sh4dopRbTenmi9PczepHTn+d6cvwXgtTESSink/E3t3PSuFcOhho2UU2lu1f3JMHi6MIKMI5UtHpde5XxGOjybjLk4vT2/XU5dd3Xq5/lzIdjsdNXcVGUebjq0urj07mR+1t6qMZJ877keKxTctG4z3zRWVN8/LyT6Ir1KKbblG8nu1JxV/RbFtosjk4sFwxQWbeXyAUJsSYStfkAiuJmmfpGhwPAfGqpSllpxi51H/xXJdzOTLnDK+WaV7Rk8s+8WFMjuuL8YdPDQjSyKkvNGEeUeTstLnE4vjVSd1mfm3u7M1o4+nWxUk4pUVBpxSsnlWisakKGEeVqjS1V7yjyW/MY63Piv4RxE6sWopqlT+edvI33fNjfGHEY6L4t3bW3mm10T5In4pjoTpZIzyU1olG0EvZbnHV8PH8Msz7u+gs9dYFfGZkk1tzbvKxWvfTmRyg77e9iem7W6ljl5plWnl33+w1E1WPWy/IiSQkGhkx4LXKM2ILADIVjYwmJSAhEiuJCEAELQ0IokFDQolBL3CMC61RR5bsp06bbsk23pornY+F+Fzo3lUSjdaJ7mO+sjt/Pi2ul4DwqlT1VnZa3XMv4+hCcbrR25czIeKyXUFJ35lnDqU3GOu19fyPLr2yeMUa1GSWl766W0Zk4mLSvd+nRnY4vDXy3dmuiuYPF6dnolaWl+os9c4wqEnmT6GxTqppaIoRpOPpsTxpSsbjm5AQEE6POQYjUxyM2YZSDYFgoYz9FIK0GWCypR/EcZZuu/W3MkxPEW0oxuoJWWutr3dwPUp1KdjcYvVh7rN6MmjB8ioielVs9dhxbvtZm9Erf3FGOmi1+yBTlmf8AJbalyk4K6fmfNLb3ZkqMd+WoK1N9DbweBnV/dxikt5NWjbsupFi8POGl1db7BbXTGKoN/wBh2SxblTk9yL4bf9g1myKMhrZYq0udiCSOsusU0QWJCKAUwvYCYCBceNHCQcS1wvBfGqwp3tmkk30XUqyY/C13CSlHSSd16hdw85vl6FLBQws1SpRg5PRyb19bgxtKSs5yv2uYFDEzxtRRj5atr6N5W+p0FHw7icmSrKLV7p65k+noeXqX6+hxZ8b3h+jGpHMtlv1uatWSi9ElLYzfC+B/Z1JOV3Pfpcp18U3XSv1COv6ki3ir3vd82nfZrVWOYxc3dpt2lLMuz5s3uI1rQTW6Zz3EryX39zWOPVMrYxX29TQo4mm4ptpPocljqrT31KqxT6mo5Wq6E2NgxNo3XmSJhkxqaDclp1xKQ1sSA064BAuMHo6TI6q6jmyCcm+prnfoQNhQnERtlJCq1sWMPPW3VopMdF2d+d1YLyZceh8KxOSHJXXPvzZl8QoLVt77dfoTcJrxqQTLWIUVHNLkrctznnx2t8OfTY2pU6ahqzzPty1AoHbn+f8ArlelapF89fy7FWph/VGlOVkVJzvv7GvyFCw1FmrBMr2M5EAkhMIWoGhWCIPKBBQGFL0IfXbf4cQhGVSpJpONoq/c7mrj4TXlak+25wXgvgU6tOcnLLTnb1bWz9Do6Xh+FN2U5pqzXQ4d26+l/Kf+I1qcvMnytqZFSP8AqmuSu/qX8dWyUnJateVPmypxGooPN1gvuYjXapjauaNr/iZnYn5b8yqsdrbuDE4nfUXG1i8Ql5mVR2Jq3kxiNxxqBMFgAOjgenYMZEY5FiSaBTGJibLIdSsDegANhhKDRG6m/QK5kMjcFAVggsaZIVgCLE1uA4zJLL+GRpcQxnxHZfItF37sw8LTt5n7f1LVOeo88m9fFtWQGyH4lyRRNgyq9CCEEyxWjoV6Tu9S0/DpwWxRqU7GrlK2IiZsglZzAPaAYlJg5AYrEhDTjd2W70Q2Js+EaKliYZrWXm9bBbJG+Odr0Lw1h5UsJTi9Ha7XqWsRLf00QanEYWzbRWnY5TiPiC89H9zz+3uvU5jR4lW/ycv4s6fezehR8R43l0Sv9DHxXGXKcezV9d7EHH8fnnps7IpHK9+FKGKtK4KuMbuVGgXNzmOH68nTncDkDMJSNZGLQENQWxZBoFw5QOIgYjkMDFjiSZu4vcbH2BcMWnTZEkOk7jEhiopiuAKEwCXDU9bvb+bGZSWU+QhLKpfl/QKehWzev0Hwma04v0mrFmDKVCWqLVxgNxT00IaCuOxMiOnUsRWpMqVHcdKpchqzsivhYhqb6kbBOVwHPUQrisFkKCLXDsY6NSM48t/+r3KzEWHnx6dHj+NKUHGLupWa3TT5qxhuWu5DTnZ3Xv3LNSCfmj8r3XRnP8yOst6MkhsZ+464lT+hbGSbI2S2I5RIgICXoERhlgpAzD8wuYoY0LODMUNJgsG4GzQG4GCQYskVhMILEgChWEROTsBsa2OuKBsdFjByJauUJE8Ku2vsUacyxm9jUqS1n2IGySciJMakqZVxEtSypFeu9TNqQMVwgRkFcLYBIkQ6MG+T/IUe5ZUrLTYTEccP3J8PHK77rmuVgJ6XH3+hZENagrXjqn9iSjhXYYptHRcOw8pUlLI8snlXPV8+y6HG8unNlczVpNOw+lw6c3orLqz0jCeFYpKdRJzavZ7IgxuHkvlyJcjpzxVXHw4Mo/Mm2Rvh/wDx+xp8QxDjfzr0Whgyxk76TdvcvwwoIYxCBkWtgMQhhNY1iEMBy5CmIRI+I9oQiMRTGoIhRIa2IRIYj47CEQSR3JYgEM9lN/QjEIqj1z9CrWAIKqYxIQgBBEIkESSmxCExZp7IkQhEkct/4kdngpvPSV3bMtL6CEZPLrsTLQxeIPR+ghHduuU4gv19DDkIRzrF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6" name="AutoShape 8" descr="data:image/jpeg;base64,/9j/4AAQSkZJRgABAQAAAQABAAD/2wCEAAkGBxQSEhQUEhQQFRAUFBQQEBQUEA8PEBQQFBQWFhQUFRQYHCggGBolHBQUITEhJSkrLi4uFx8zODMsNygtLisBCgoKDg0OFxAQFywcHBwsLCwsLCwsLCwsLCwsLCwsLCwsLCwsLCwsLCwsLCwsNywsLCwsNywsLDcsNzcsLCw3N//AABEIALIBGwMBIgACEQEDEQH/xAAbAAABBQEBAAAAAAAAAAAAAAABAAIDBAUGB//EADoQAAIBAgQEBAQDBgYDAAAAAAABAgMRBBIhMQVBUWEGInGBEzKRoULB8BQzgrHR8QcjJFJichaSsv/EABkBAQEBAQEBAAAAAAAAAAAAAAEAAgMEBf/EAB8RAQEBAQADAQEBAQEAAAAAAAABEQIhMUESA1FhIv/aAAwDAQACEQMRAD8A1lSXzcidVrJdHsRYWrF+Vj69NJpckuRwdzI0y3QWtkQz0XO/L0JaU8q137kEtSlmTTMbjNJLd7fU1adW7X5GLxzWSSvbmM9jr05nxRpTj6nNUjpPFC8sTm6G49OLeq2+HT2uvUqJXbLVeNqcCtHdj8TH42/lM1Gnx1/KZsTF9orDogHWBEKwRCjUghESTYF/5kfVHWeLo/uumVfkclhn5ovuv5nX+KXenSf/ABRpOeaujAxCtJnQxOfxUfOwntIQBEOoAhQhlQXAgsBImEQrEhuOGDokhyiY6wHEwgQgiNQvdsPTytdX2KfGOO08M38RwlNrSCks9l1XJGtg4c3z23M3iXBKGJlJVaal0kvJUX8S1YT/AK69enN1fHMpO0aVK3JSlO/0Vg/+fVL+ajSjyfnmlbtqQ8S/w9cZN0azUV8sKqTa/jT/AJo56qpUG414KLT0co3UvTqjpMrl+unUL/ECin+6nJrfLJZPrYix/i9Z03BptK0G5OX/AMpHD1asJSzQ8sr3UYxe/bsTypVMTJzk5+WylOc5VGkuSvy12DPI/fhr8X45CtsnFre7s0ZuGxEXLRmRirXstUtFbT3IG3+twwa9AxHyQv0RVMHA8cmrQqvNDk2ryXubtKpGUbp3j2Asnjn4TNRocZd3H3M9IzUKHAsEkVg2EJskCA9RWCkSOo7rfc67j0v8qkuyOTofMvU7DxDG1Gl6L8jWeEwEYGNXnZv3MLHfPL1/IIlYFw3FY0gEhBQILCHXAxRIVwoDQaiCASFHQ3JZIhTJqc7mEGUbb1J7WBlBPWuAeLqT8tXyPk38r9GdDCvBvMpRd9dHdWPDqeNd9Uny7mtgOK5flm4vZK+3sTc7v16vj5vT05FJ4OE041Ypxa1TW/p0MXgXifN5au62fVHVUsXGtDyyt0sbmOnt55x3wrGi3UoKcqT+eNruHo+m5zvFOJ2iqcLWtrY9gjFq8ZW82mZ7N9zznxF4dc880lGabvBJ+aHWH9De/wCOPXLiOZJKN9vcFRWdv5qxPHDeXMHkKziS4XFzp/LKy5pvQju+RJDDttLRX3baSDKzq7i6kqiUnFJLvuV4v0ZoYjBunTVqVSd/xfDm1p00vYzFVUfnjJN/9YL/ANWrmfy0msPsTYCNKpbzNPo7L7mh+wQ53DKmSgSia/7BATwkOj+44mU4jTX/AGWmGOHprWwYmTQXmT5XOx8RfuaXovyMqDpraJNxDGOcVF7Laxr4lCPuYPEfnfqdE1tY57iK87/XIJ7SqhXEBGkNgJjmxqJCEFgslpCAIzUKFcFxJmkJJh9/YjuS4b5jCWWgElhZTMKFxHJASJGrfYNakPp4yULWftyNrgPiqpQlafnpXu1a7jfo/wAjn/6AiXobXrOD8SUK6tGos3+2XldvXmRTreZ8116W53PLNuz5M1OGcfqUtJeeD5Pdd0dJ0eulvxbhIznmilfdtaXMrA0XKOXTTZbSZpcSxca1pQb6NPcPB15rc7dtO5udMeFPDYKKknLbTNZ625pdzscJPh9KKqQpqrXVnFTi1Si7b2cpObXdJGBjHGK3T6+paxXg904KdaUqdSSUlRjbPGL2dR/gevyh/Tf9b4vl0FDjed3ndSk9Wm7JdEZXjHjEYpU6SWq80pJSk37mPHA1qetOpGcF+GflfpcZiKPxleV4z6PX6PocPTtbsxzlTe6snfdaWZscOxeZZZPzJb7XXIqVsBKN2+WxFRo1FqtF3Ok7cbzY227j3IzsNiU3aSs/sW82+qNbrGnOe3uDn1G5u8fqMdaPVfUsCS/a3sG5BPERXNAeKjyaKlbgc7j/AJmbEcQlrdGTxOScrrYIlNCYkxGlptwoVwtkBQpACGoEEAQtJqDYIi1Eh9KVncaWsDw+pVdoRvrYFEkJ3HfU26XhKoo3lJLshkuCtfi+xn01fDDQ6/UZFhUga9CxRAxRZM4TQB1w3GHEdOLTv/Uu4TFSU1bn5e2pVuPw7WaPZpvldXHWcmu98OcOV5V8T8Nxw7UqdJW89d6xdR8ox37swuNcWqVqspynKWrb5Jt9ft9DS4FCrjKteFNfDoOWbPOMvhR01Ta0lLsi1jfC1JRf+okmt7U4vX3lsV2vRJznhx1THSemZ6ckXuCOU5JXd780vzJqPh+U21CrCcU/9k1K/s7GvHgyoJLZ6avf6mcZ8yhxNxpxdryaXmdkl7M5TF46MvkVu9ncv+JsW01CLlaOjdrXOcUmP5PXRVJO/wDcTv1f3C/0xJ9DUcrIjyvuNf61JJDJodYsxHdhUhqCzWahchP2GpjrF+cVBgTHMBAmJCESIIEwoLDCAOBYJEQixhcNnkopN3dtFc7Sh4dopRbTenmi9PczepHTn+d6cvwXgtTESSink/E3t3PSuFcOhho2UU2lu1f3JMHi6MIKMI5UtHpde5XxGOjybjLk4vT2/XU5dd3Xq5/lzIdjsdNXcVGUebjq0urj07mR+1t6qMZJ877keKxTctG4z3zRWVN8/LyT6Ir1KKbblG8nu1JxV/RbFtosjk4sFwxQWbeXyAUJsSYStfkAiuJmmfpGhwPAfGqpSllpxi51H/xXJdzOTLnDK+WaV7Rk8s+8WFMjuuL8YdPDQjSyKkvNGEeUeTstLnE4vjVSd1mfm3u7M1o4+nWxUk4pUVBpxSsnlWisakKGEeVqjS1V7yjyW/MY63Piv4RxE6sWopqlT+edvI33fNjfGHEY6L4t3bW3mm10T5In4pjoTpZIzyU1olG0EvZbnHV8PH8Msz7u+gs9dYFfGZkk1tzbvKxWvfTmRyg77e9iem7W6ljl5plWnl33+w1E1WPWy/IiSQkGhkx4LXKM2ILADIVjYwmJSAhEiuJCEAELQ0IokFDQolBL3CMC61RR5bsp06bbsk23pornY+F+Fzo3lUSjdaJ7mO+sjt/Pi2ul4DwqlT1VnZa3XMv4+hCcbrR25czIeKyXUFJ35lnDqU3GOu19fyPLr2yeMUa1GSWl766W0Zk4mLSvd+nRnY4vDXy3dmuiuYPF6dnolaWl+os9c4wqEnmT6GxTqppaIoRpOPpsTxpSsbjm5AQEE6POQYjUxyM2YZSDYFgoYz9FIK0GWCypR/EcZZuu/W3MkxPEW0oxuoJWWutr3dwPUp1KdjcYvVh7rN6MmjB8ioielVs9dhxbvtZm9Erf3FGOmi1+yBTlmf8AJbalyk4K6fmfNLb3ZkqMd+WoK1N9DbweBnV/dxikt5NWjbsupFi8POGl1db7BbXTGKoN/wBh2SxblTk9yL4bf9g1myKMhrZYq0udiCSOsusU0QWJCKAUwvYCYCBceNHCQcS1wvBfGqwp3tmkk30XUqyY/C13CSlHSSd16hdw85vl6FLBQws1SpRg5PRyb19bgxtKSs5yv2uYFDEzxtRRj5atr6N5W+p0FHw7icmSrKLV7p65k+noeXqX6+hxZ8b3h+jGpHMtlv1uatWSi9ElLYzfC+B/Z1JOV3Pfpcp18U3XSv1COv6ki3ir3vd82nfZrVWOYxc3dpt2lLMuz5s3uI1rQTW6Zz3EryX39zWOPVMrYxX29TQo4mm4ptpPocljqrT31KqxT6mo5Wq6E2NgxNo3XmSJhkxqaDclp1xKQ1sSA064BAuMHo6TI6q6jmyCcm+prnfoQNhQnERtlJCq1sWMPPW3VopMdF2d+d1YLyZceh8KxOSHJXXPvzZl8QoLVt77dfoTcJrxqQTLWIUVHNLkrctznnx2t8OfTY2pU6ahqzzPty1AoHbn+f8ArlelapF89fy7FWph/VGlOVkVJzvv7GvyFCw1FmrBMr2M5EAkhMIWoGhWCIPKBBQGFL0IfXbf4cQhGVSpJpONoq/c7mrj4TXlak+25wXgvgU6tOcnLLTnb1bWz9Do6Xh+FN2U5pqzXQ4d26+l/Kf+I1qcvMnytqZFSP8AqmuSu/qX8dWyUnJateVPmypxGooPN1gvuYjXapjauaNr/iZnYn5b8yqsdrbuDE4nfUXG1i8Ql5mVR2Jq3kxiNxxqBMFgAOjgenYMZEY5FiSaBTGJibLIdSsDegANhhKDRG6m/QK5kMjcFAVggsaZIVgCLE1uA4zJLL+GRpcQxnxHZfItF37sw8LTt5n7f1LVOeo88m9fFtWQGyH4lyRRNgyq9CCEEyxWjoV6Tu9S0/DpwWxRqU7GrlK2IiZsglZzAPaAYlJg5AYrEhDTjd2W70Q2Js+EaKliYZrWXm9bBbJG+Odr0Lw1h5UsJTi9Ha7XqWsRLf00QanEYWzbRWnY5TiPiC89H9zz+3uvU5jR4lW/ycv4s6fezehR8R43l0Sv9DHxXGXKcezV9d7EHH8fnnps7IpHK9+FKGKtK4KuMbuVGgXNzmOH68nTncDkDMJSNZGLQENQWxZBoFw5QOIgYjkMDFjiSZu4vcbH2BcMWnTZEkOk7jEhiopiuAKEwCXDU9bvb+bGZSWU+QhLKpfl/QKehWzev0Hwma04v0mrFmDKVCWqLVxgNxT00IaCuOxMiOnUsRWpMqVHcdKpchqzsivhYhqb6kbBOVwHPUQrisFkKCLXDsY6NSM48t/+r3KzEWHnx6dHj+NKUHGLupWa3TT5qxhuWu5DTnZ3Xv3LNSCfmj8r3XRnP8yOst6MkhsZ+464lT+hbGSbI2S2I5RIgICXoERhlgpAzD8wuYoY0LODMUNJgsG4GzQG4GCQYskVhMILEgChWEROTsBsa2OuKBsdFjByJauUJE8Ku2vsUacyxm9jUqS1n2IGySciJMakqZVxEtSypFeu9TNqQMVwgRkFcLYBIkQ6MG+T/IUe5ZUrLTYTEccP3J8PHK77rmuVgJ6XH3+hZENagrXjqn9iSjhXYYptHRcOw8pUlLI8snlXPV8+y6HG8unNlczVpNOw+lw6c3orLqz0jCeFYpKdRJzavZ7IgxuHkvlyJcjpzxVXHw4Mo/Mm2Rvh/wDx+xp8QxDjfzr0Whgyxk76TdvcvwwoIYxCBkWtgMQhhNY1iEMBy5CmIRI+I9oQiMRTGoIhRIa2IRIYj47CEQSR3JYgEM9lN/QjEIqj1z9CrWAIKqYxIQgBBEIkESSmxCExZp7IkQhEkct/4kdngpvPSV3bMtL6CEZPLrsTLQxeIPR+ghHduuU4gv19DDkIRzrFf//Z"/>
          <p:cNvSpPr>
            <a:spLocks noChangeAspect="1" noChangeArrowheads="1"/>
          </p:cNvSpPr>
          <p:nvPr/>
        </p:nvSpPr>
        <p:spPr bwMode="auto">
          <a:xfrm>
            <a:off x="155575" y="-1538288"/>
            <a:ext cx="5095875" cy="321945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60" name="Picture 12" descr="http://blogs.smithsonianmag.com/design/files/2012/07/sherlock-holmes-glass_550.jpg"/>
          <p:cNvPicPr>
            <a:picLocks noChangeAspect="1" noChangeArrowheads="1"/>
          </p:cNvPicPr>
          <p:nvPr/>
        </p:nvPicPr>
        <p:blipFill>
          <a:blip r:embed="rId3" cstate="print"/>
          <a:srcRect/>
          <a:stretch>
            <a:fillRect/>
          </a:stretch>
        </p:blipFill>
        <p:spPr bwMode="auto">
          <a:xfrm>
            <a:off x="0" y="0"/>
            <a:ext cx="4981575" cy="3743325"/>
          </a:xfrm>
          <a:prstGeom prst="rect">
            <a:avLst/>
          </a:prstGeom>
          <a:noFill/>
        </p:spPr>
      </p:pic>
      <p:pic>
        <p:nvPicPr>
          <p:cNvPr id="2064" name="Picture 16" descr="http://www.redinkworks.ca/images/Sun_Glass_Moll.jpg"/>
          <p:cNvPicPr>
            <a:picLocks noChangeAspect="1" noChangeArrowheads="1"/>
          </p:cNvPicPr>
          <p:nvPr/>
        </p:nvPicPr>
        <p:blipFill>
          <a:blip r:embed="rId4" cstate="print"/>
          <a:srcRect/>
          <a:stretch>
            <a:fillRect/>
          </a:stretch>
        </p:blipFill>
        <p:spPr bwMode="auto">
          <a:xfrm>
            <a:off x="5453957" y="3429000"/>
            <a:ext cx="3705225" cy="42954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altLang="zh-TW" dirty="0">
                <a:solidFill>
                  <a:schemeClr val="bg1"/>
                </a:solidFill>
                <a:ea typeface="新細明體" pitchFamily="64" charset="-120"/>
              </a:rPr>
              <a:t>3. </a:t>
            </a:r>
            <a:r>
              <a:rPr lang="en-GB" altLang="zh-TW" dirty="0" smtClean="0">
                <a:solidFill>
                  <a:schemeClr val="bg1"/>
                </a:solidFill>
                <a:ea typeface="新細明體" pitchFamily="64" charset="-120"/>
              </a:rPr>
              <a:t>Staging</a:t>
            </a:r>
            <a:endParaRPr lang="en-US" dirty="0"/>
          </a:p>
        </p:txBody>
      </p:sp>
      <p:sp>
        <p:nvSpPr>
          <p:cNvPr id="3" name="Content Placeholder 2"/>
          <p:cNvSpPr>
            <a:spLocks noGrp="1"/>
          </p:cNvSpPr>
          <p:nvPr>
            <p:ph idx="1"/>
          </p:nvPr>
        </p:nvSpPr>
        <p:spPr>
          <a:xfrm>
            <a:off x="457200" y="1052736"/>
            <a:ext cx="8867328" cy="4392488"/>
          </a:xfrm>
        </p:spPr>
        <p:txBody>
          <a:bodyPr/>
          <a:lstStyle/>
          <a:p>
            <a:r>
              <a:rPr lang="en-US" sz="2400" dirty="0" smtClean="0">
                <a:solidFill>
                  <a:srgbClr val="FFFFFF"/>
                </a:solidFill>
              </a:rPr>
              <a:t>“Staging </a:t>
            </a:r>
            <a:r>
              <a:rPr lang="en-US" sz="2400" dirty="0">
                <a:solidFill>
                  <a:srgbClr val="FFFFFF"/>
                </a:solidFill>
              </a:rPr>
              <a:t>is the process of selecting, designing, adapting to, or modifying the performance space for a play or film</a:t>
            </a:r>
            <a:r>
              <a:rPr lang="en-US" sz="2400" dirty="0" smtClean="0">
                <a:solidFill>
                  <a:srgbClr val="FFFFFF"/>
                </a:solidFill>
              </a:rPr>
              <a:t>.”</a:t>
            </a:r>
            <a:r>
              <a:rPr lang="en-US" dirty="0" smtClean="0">
                <a:solidFill>
                  <a:srgbClr val="FFFFFF"/>
                </a:solidFill>
              </a:rPr>
              <a:t/>
            </a:r>
            <a:br>
              <a:rPr lang="en-US" dirty="0" smtClean="0">
                <a:solidFill>
                  <a:srgbClr val="FFFFFF"/>
                </a:solidFill>
              </a:rPr>
            </a:br>
            <a:endParaRPr lang="en-US" dirty="0" smtClean="0">
              <a:solidFill>
                <a:srgbClr val="FFFFFF"/>
              </a:solidFill>
            </a:endParaRPr>
          </a:p>
          <a:p>
            <a:r>
              <a:rPr lang="en-US" dirty="0" smtClean="0">
                <a:solidFill>
                  <a:srgbClr val="FFFFFF"/>
                </a:solidFill>
              </a:rPr>
              <a:t>Put simply, it is how </a:t>
            </a:r>
            <a:r>
              <a:rPr lang="en-US" dirty="0" smtClean="0">
                <a:solidFill>
                  <a:srgbClr val="FFFFFF"/>
                </a:solidFill>
              </a:rPr>
              <a:t>objects and furniture </a:t>
            </a:r>
            <a:r>
              <a:rPr lang="en-US" dirty="0" smtClean="0">
                <a:solidFill>
                  <a:srgbClr val="FFFFFF"/>
                </a:solidFill>
              </a:rPr>
              <a:t>etc. </a:t>
            </a:r>
            <a:r>
              <a:rPr lang="en-US" dirty="0" smtClean="0">
                <a:solidFill>
                  <a:srgbClr val="FFFFFF"/>
                </a:solidFill>
              </a:rPr>
              <a:t>are</a:t>
            </a:r>
            <a:r>
              <a:rPr lang="en-US" dirty="0" smtClean="0">
                <a:solidFill>
                  <a:srgbClr val="FFFFFF"/>
                </a:solidFill>
              </a:rPr>
              <a:t> </a:t>
            </a:r>
            <a:r>
              <a:rPr lang="en-US" dirty="0" smtClean="0">
                <a:solidFill>
                  <a:srgbClr val="FFFFFF"/>
                </a:solidFill>
              </a:rPr>
              <a:t>placed in a room and what that might suggest.</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2843808" y="3717032"/>
            <a:ext cx="3810000" cy="2857500"/>
          </a:xfrm>
          <a:prstGeom prst="rect">
            <a:avLst/>
          </a:prstGeom>
        </p:spPr>
      </p:pic>
    </p:spTree>
    <p:extLst>
      <p:ext uri="{BB962C8B-B14F-4D97-AF65-F5344CB8AC3E}">
        <p14:creationId xmlns:p14="http://schemas.microsoft.com/office/powerpoint/2010/main" val="1224214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Task: who lives here?</a:t>
            </a:r>
            <a:endParaRPr lang="en-GB" dirty="0">
              <a:solidFill>
                <a:schemeClr val="bg1"/>
              </a:solidFill>
            </a:endParaRPr>
          </a:p>
        </p:txBody>
      </p:sp>
      <p:sp>
        <p:nvSpPr>
          <p:cNvPr id="3" name="Content Placeholder 2"/>
          <p:cNvSpPr>
            <a:spLocks noGrp="1"/>
          </p:cNvSpPr>
          <p:nvPr>
            <p:ph idx="1"/>
          </p:nvPr>
        </p:nvSpPr>
        <p:spPr>
          <a:xfrm>
            <a:off x="648073" y="6248481"/>
            <a:ext cx="8388423" cy="1141587"/>
          </a:xfrm>
        </p:spPr>
        <p:txBody>
          <a:bodyPr>
            <a:normAutofit/>
          </a:bodyPr>
          <a:lstStyle/>
          <a:p>
            <a:pPr marL="0" indent="0">
              <a:buNone/>
            </a:pPr>
            <a:r>
              <a:rPr lang="en-US" sz="1800" dirty="0" smtClean="0">
                <a:solidFill>
                  <a:schemeClr val="bg1"/>
                </a:solidFill>
              </a:rPr>
              <a:t>Use what you’ve learned so far about settings, props and spacing to make assumptions about who lives here to help you answer the question above.</a:t>
            </a:r>
            <a:endParaRPr lang="en-GB" sz="1800" dirty="0">
              <a:solidFill>
                <a:schemeClr val="bg1"/>
              </a:solidFill>
            </a:endParaRPr>
          </a:p>
        </p:txBody>
      </p:sp>
      <p:pic>
        <p:nvPicPr>
          <p:cNvPr id="1026" name="Picture 2" descr="http://www.details.com/blogs/daily-details/03-american-psycho-interi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7560840" cy="468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183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Answers</a:t>
            </a:r>
            <a:endParaRPr lang="en-GB" dirty="0">
              <a:solidFill>
                <a:schemeClr val="bg1"/>
              </a:solidFill>
            </a:endParaRPr>
          </a:p>
        </p:txBody>
      </p:sp>
      <p:sp>
        <p:nvSpPr>
          <p:cNvPr id="3" name="Content Placeholder 2"/>
          <p:cNvSpPr>
            <a:spLocks noGrp="1"/>
          </p:cNvSpPr>
          <p:nvPr>
            <p:ph idx="1"/>
          </p:nvPr>
        </p:nvSpPr>
        <p:spPr>
          <a:xfrm>
            <a:off x="427866" y="1417638"/>
            <a:ext cx="8229600" cy="4525963"/>
          </a:xfrm>
        </p:spPr>
        <p:txBody>
          <a:bodyPr>
            <a:normAutofit fontScale="77500" lnSpcReduction="20000"/>
          </a:bodyPr>
          <a:lstStyle/>
          <a:p>
            <a:r>
              <a:rPr lang="en-US" dirty="0" smtClean="0">
                <a:solidFill>
                  <a:schemeClr val="bg1"/>
                </a:solidFill>
              </a:rPr>
              <a:t>The room is very clean and sterile. There are no </a:t>
            </a:r>
            <a:r>
              <a:rPr lang="en-US" dirty="0" err="1" smtClean="0">
                <a:solidFill>
                  <a:schemeClr val="bg1"/>
                </a:solidFill>
              </a:rPr>
              <a:t>colourful</a:t>
            </a:r>
            <a:r>
              <a:rPr lang="en-US" dirty="0" smtClean="0">
                <a:solidFill>
                  <a:schemeClr val="bg1"/>
                </a:solidFill>
              </a:rPr>
              <a:t> paintings or toys, suggesting that this person lives alone</a:t>
            </a:r>
          </a:p>
          <a:p>
            <a:r>
              <a:rPr lang="en-US" dirty="0" smtClean="0">
                <a:solidFill>
                  <a:schemeClr val="bg1"/>
                </a:solidFill>
              </a:rPr>
              <a:t>There is modern art on the wall and the furnishings are minimalistic, with large open spaces surrounding them. This suggests that this person cares about their apartment and has a fine taste</a:t>
            </a:r>
          </a:p>
          <a:p>
            <a:r>
              <a:rPr lang="en-US" dirty="0" smtClean="0">
                <a:solidFill>
                  <a:schemeClr val="bg1"/>
                </a:solidFill>
              </a:rPr>
              <a:t>There is a view of sky scrapers through the window, suggesting that this person lives in a nice apartment in the middle of the city, suggesting that they are wealthy</a:t>
            </a:r>
          </a:p>
          <a:p>
            <a:r>
              <a:rPr lang="en-US" dirty="0" smtClean="0">
                <a:solidFill>
                  <a:schemeClr val="bg1"/>
                </a:solidFill>
              </a:rPr>
              <a:t>The telescope indicates they are into expensive hobbies (or that they like to spy on other people)</a:t>
            </a:r>
          </a:p>
          <a:p>
            <a:r>
              <a:rPr lang="en-US" dirty="0" smtClean="0">
                <a:solidFill>
                  <a:schemeClr val="bg1"/>
                </a:solidFill>
              </a:rPr>
              <a:t>Click on the link to watch the short scene to find out more about the person who lives here</a:t>
            </a:r>
          </a:p>
          <a:p>
            <a:endParaRPr lang="en-GB" dirty="0">
              <a:solidFill>
                <a:schemeClr val="bg1"/>
              </a:solidFill>
            </a:endParaRPr>
          </a:p>
        </p:txBody>
      </p:sp>
      <p:sp>
        <p:nvSpPr>
          <p:cNvPr id="4" name="Rectangle 3"/>
          <p:cNvSpPr/>
          <p:nvPr/>
        </p:nvSpPr>
        <p:spPr>
          <a:xfrm>
            <a:off x="434584" y="6281257"/>
            <a:ext cx="8385887" cy="369332"/>
          </a:xfrm>
          <a:prstGeom prst="rect">
            <a:avLst/>
          </a:prstGeom>
        </p:spPr>
        <p:txBody>
          <a:bodyPr wrap="square">
            <a:spAutoFit/>
          </a:bodyPr>
          <a:lstStyle/>
          <a:p>
            <a:r>
              <a:rPr lang="en-GB" dirty="0">
                <a:solidFill>
                  <a:schemeClr val="bg1"/>
                </a:solidFill>
                <a:hlinkClick r:id="rId2"/>
              </a:rPr>
              <a:t>https://www.youtube.com/watch?v=5_0JyjLKKL0</a:t>
            </a:r>
            <a:endParaRPr lang="en-GB" dirty="0">
              <a:solidFill>
                <a:schemeClr val="bg1"/>
              </a:solidFill>
            </a:endParaRPr>
          </a:p>
        </p:txBody>
      </p:sp>
    </p:spTree>
    <p:extLst>
      <p:ext uri="{BB962C8B-B14F-4D97-AF65-F5344CB8AC3E}">
        <p14:creationId xmlns:p14="http://schemas.microsoft.com/office/powerpoint/2010/main" val="429433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9561" t="35235" r="56088" b="34250"/>
          <a:stretch/>
        </p:blipFill>
        <p:spPr>
          <a:xfrm>
            <a:off x="6228184" y="1447324"/>
            <a:ext cx="3485583" cy="2455751"/>
          </a:xfrm>
          <a:prstGeom prst="rect">
            <a:avLst/>
          </a:prstGeom>
        </p:spPr>
      </p:pic>
      <p:sp>
        <p:nvSpPr>
          <p:cNvPr id="2" name="Title 1"/>
          <p:cNvSpPr>
            <a:spLocks noGrp="1"/>
          </p:cNvSpPr>
          <p:nvPr>
            <p:ph type="title"/>
          </p:nvPr>
        </p:nvSpPr>
        <p:spPr/>
        <p:txBody>
          <a:bodyPr/>
          <a:lstStyle/>
          <a:p>
            <a:r>
              <a:rPr lang="en-US" dirty="0">
                <a:solidFill>
                  <a:schemeClr val="bg1"/>
                </a:solidFill>
              </a:rPr>
              <a:t>Answers</a:t>
            </a:r>
            <a:endParaRPr lang="en-GB" dirty="0"/>
          </a:p>
        </p:txBody>
      </p:sp>
      <p:sp>
        <p:nvSpPr>
          <p:cNvPr id="3" name="Content Placeholder 2"/>
          <p:cNvSpPr>
            <a:spLocks noGrp="1"/>
          </p:cNvSpPr>
          <p:nvPr>
            <p:ph idx="1"/>
          </p:nvPr>
        </p:nvSpPr>
        <p:spPr>
          <a:xfrm>
            <a:off x="179512" y="3975845"/>
            <a:ext cx="8856984" cy="2765523"/>
          </a:xfrm>
        </p:spPr>
        <p:txBody>
          <a:bodyPr>
            <a:normAutofit fontScale="85000" lnSpcReduction="20000"/>
          </a:bodyPr>
          <a:lstStyle/>
          <a:p>
            <a:r>
              <a:rPr lang="en-US" dirty="0" smtClean="0">
                <a:solidFill>
                  <a:schemeClr val="bg1"/>
                </a:solidFill>
              </a:rPr>
              <a:t>There is also a lot of mask imagery used in the scene, this prop suggests that he person masks who he truly is</a:t>
            </a:r>
          </a:p>
          <a:p>
            <a:r>
              <a:rPr lang="en-US" dirty="0" smtClean="0">
                <a:solidFill>
                  <a:schemeClr val="bg1"/>
                </a:solidFill>
              </a:rPr>
              <a:t>The character’s name is Patrick Bateman (a tribute to Norman Bates from Psycho, 1960 )</a:t>
            </a:r>
          </a:p>
          <a:p>
            <a:r>
              <a:rPr lang="en-US" dirty="0" smtClean="0">
                <a:solidFill>
                  <a:schemeClr val="bg1"/>
                </a:solidFill>
              </a:rPr>
              <a:t>His obsessive compulsive fitness, cleanliness and grooming regime suggest he is a </a:t>
            </a:r>
            <a:r>
              <a:rPr lang="en-US" dirty="0" err="1" smtClean="0">
                <a:solidFill>
                  <a:schemeClr val="bg1"/>
                </a:solidFill>
              </a:rPr>
              <a:t>narcisst</a:t>
            </a:r>
            <a:r>
              <a:rPr lang="en-US" dirty="0" smtClean="0">
                <a:solidFill>
                  <a:schemeClr val="bg1"/>
                </a:solidFill>
              </a:rPr>
              <a:t> (this is an extract from the film American Psycho, 2000)</a:t>
            </a:r>
          </a:p>
        </p:txBody>
      </p:sp>
      <p:pic>
        <p:nvPicPr>
          <p:cNvPr id="5" name="Picture 4"/>
          <p:cNvPicPr>
            <a:picLocks noChangeAspect="1"/>
          </p:cNvPicPr>
          <p:nvPr/>
        </p:nvPicPr>
        <p:blipFill rotWithShape="1">
          <a:blip r:embed="rId3"/>
          <a:srcRect l="11259" t="17080" r="43460" b="19485"/>
          <a:stretch/>
        </p:blipFill>
        <p:spPr>
          <a:xfrm>
            <a:off x="-396552" y="1268466"/>
            <a:ext cx="3382625" cy="2664296"/>
          </a:xfrm>
          <a:prstGeom prst="rect">
            <a:avLst/>
          </a:prstGeom>
        </p:spPr>
      </p:pic>
      <p:pic>
        <p:nvPicPr>
          <p:cNvPr id="6" name="Picture 5"/>
          <p:cNvPicPr>
            <a:picLocks noChangeAspect="1"/>
          </p:cNvPicPr>
          <p:nvPr/>
        </p:nvPicPr>
        <p:blipFill rotWithShape="1">
          <a:blip r:embed="rId4"/>
          <a:srcRect l="19008" t="35235" r="55534" b="34250"/>
          <a:stretch/>
        </p:blipFill>
        <p:spPr>
          <a:xfrm>
            <a:off x="2968456" y="1460424"/>
            <a:ext cx="3565378" cy="2402755"/>
          </a:xfrm>
          <a:prstGeom prst="rect">
            <a:avLst/>
          </a:prstGeom>
        </p:spPr>
      </p:pic>
    </p:spTree>
    <p:extLst>
      <p:ext uri="{BB962C8B-B14F-4D97-AF65-F5344CB8AC3E}">
        <p14:creationId xmlns:p14="http://schemas.microsoft.com/office/powerpoint/2010/main" val="5588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Space</a:t>
            </a:r>
            <a:endParaRPr lang="en-US" dirty="0">
              <a:solidFill>
                <a:srgbClr val="FFFFFF"/>
              </a:solidFill>
            </a:endParaRPr>
          </a:p>
        </p:txBody>
      </p:sp>
      <p:sp>
        <p:nvSpPr>
          <p:cNvPr id="6" name="Content Placeholder 2"/>
          <p:cNvSpPr txBox="1">
            <a:spLocks/>
          </p:cNvSpPr>
          <p:nvPr/>
        </p:nvSpPr>
        <p:spPr>
          <a:xfrm>
            <a:off x="467544" y="1268760"/>
            <a:ext cx="8229600" cy="41044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FFFFFF"/>
                </a:solidFill>
              </a:rPr>
              <a:t>Space can include deep space (See left) where there is a lot of visible space in the background to create feelings of isolation/ freedom or Shallow space- where the character is flat against something to create a feeling of claustrophobia, (See right)</a:t>
            </a:r>
            <a:endParaRPr lang="en-US" sz="2800" dirty="0">
              <a:solidFill>
                <a:srgbClr val="FFFFFF"/>
              </a:solidFill>
            </a:endParaRPr>
          </a:p>
        </p:txBody>
      </p:sp>
      <p:pic>
        <p:nvPicPr>
          <p:cNvPr id="7" name="Picture 6"/>
          <p:cNvPicPr>
            <a:picLocks noChangeAspect="1"/>
          </p:cNvPicPr>
          <p:nvPr/>
        </p:nvPicPr>
        <p:blipFill>
          <a:blip r:embed="rId2"/>
          <a:stretch>
            <a:fillRect/>
          </a:stretch>
        </p:blipFill>
        <p:spPr>
          <a:xfrm>
            <a:off x="4584784" y="4005064"/>
            <a:ext cx="4559216" cy="2629148"/>
          </a:xfrm>
          <a:prstGeom prst="rect">
            <a:avLst/>
          </a:prstGeom>
        </p:spPr>
      </p:pic>
      <p:pic>
        <p:nvPicPr>
          <p:cNvPr id="9" name="Content Placeholder 8"/>
          <p:cNvPicPr>
            <a:picLocks noGrp="1" noChangeAspect="1"/>
          </p:cNvPicPr>
          <p:nvPr>
            <p:ph idx="1"/>
          </p:nvPr>
        </p:nvPicPr>
        <p:blipFill>
          <a:blip r:embed="rId3"/>
          <a:srcRect l="11219" r="11219"/>
          <a:stretch>
            <a:fillRect/>
          </a:stretch>
        </p:blipFill>
        <p:spPr>
          <a:xfrm>
            <a:off x="-36511" y="3933056"/>
            <a:ext cx="4642410" cy="2553147"/>
          </a:xfrm>
        </p:spPr>
      </p:pic>
    </p:spTree>
    <p:extLst>
      <p:ext uri="{BB962C8B-B14F-4D97-AF65-F5344CB8AC3E}">
        <p14:creationId xmlns:p14="http://schemas.microsoft.com/office/powerpoint/2010/main" val="1122960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Blocking</a:t>
            </a:r>
            <a:endParaRPr lang="en-US" dirty="0">
              <a:solidFill>
                <a:srgbClr val="FFFFFF"/>
              </a:solidFill>
            </a:endParaRPr>
          </a:p>
        </p:txBody>
      </p:sp>
      <p:sp>
        <p:nvSpPr>
          <p:cNvPr id="3" name="Content Placeholder 2"/>
          <p:cNvSpPr>
            <a:spLocks noGrp="1"/>
          </p:cNvSpPr>
          <p:nvPr>
            <p:ph idx="1"/>
          </p:nvPr>
        </p:nvSpPr>
        <p:spPr>
          <a:xfrm>
            <a:off x="731671" y="1240161"/>
            <a:ext cx="7931224" cy="2188840"/>
          </a:xfrm>
        </p:spPr>
        <p:txBody>
          <a:bodyPr/>
          <a:lstStyle/>
          <a:p>
            <a:pPr marL="0" indent="0">
              <a:buNone/>
            </a:pPr>
            <a:r>
              <a:rPr lang="en-US" dirty="0" smtClean="0">
                <a:solidFill>
                  <a:srgbClr val="FFFFFF"/>
                </a:solidFill>
              </a:rPr>
              <a:t>is </a:t>
            </a:r>
            <a:r>
              <a:rPr lang="en-US" dirty="0" smtClean="0">
                <a:solidFill>
                  <a:srgbClr val="FFFFFF"/>
                </a:solidFill>
              </a:rPr>
              <a:t>used when talking about the positioning of a character in a scene</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875687" y="2348880"/>
            <a:ext cx="5112568" cy="3829491"/>
          </a:xfrm>
          <a:prstGeom prst="rect">
            <a:avLst/>
          </a:prstGeom>
        </p:spPr>
      </p:pic>
      <p:sp>
        <p:nvSpPr>
          <p:cNvPr id="6" name="Content Placeholder 2"/>
          <p:cNvSpPr txBox="1">
            <a:spLocks/>
          </p:cNvSpPr>
          <p:nvPr/>
        </p:nvSpPr>
        <p:spPr>
          <a:xfrm>
            <a:off x="731671" y="6173924"/>
            <a:ext cx="82296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FFFFFF"/>
                </a:solidFill>
              </a:rPr>
              <a:t>It is clear due to the height and positioning of the actors that the man in the middle olds the most power</a:t>
            </a:r>
            <a:endParaRPr lang="en-US" sz="2000" dirty="0">
              <a:solidFill>
                <a:srgbClr val="FFFFFF"/>
              </a:solidFill>
            </a:endParaRPr>
          </a:p>
        </p:txBody>
      </p:sp>
    </p:spTree>
    <p:extLst>
      <p:ext uri="{BB962C8B-B14F-4D97-AF65-F5344CB8AC3E}">
        <p14:creationId xmlns:p14="http://schemas.microsoft.com/office/powerpoint/2010/main" val="23304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4422" y="1"/>
            <a:ext cx="10976290" cy="6858000"/>
          </a:xfrm>
          <a:prstGeom prst="rect">
            <a:avLst/>
          </a:prstGeom>
          <a:noFill/>
        </p:spPr>
      </p:pic>
      <p:sp>
        <p:nvSpPr>
          <p:cNvPr id="7" name="Rectangle 2"/>
          <p:cNvSpPr txBox="1">
            <a:spLocks noChangeArrowheads="1"/>
          </p:cNvSpPr>
          <p:nvPr/>
        </p:nvSpPr>
        <p:spPr>
          <a:xfrm>
            <a:off x="601464" y="40466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ltLang="zh-TW" sz="4000" dirty="0">
                <a:solidFill>
                  <a:schemeClr val="bg1"/>
                </a:solidFill>
                <a:latin typeface="+mj-lt"/>
                <a:ea typeface="新細明體" pitchFamily="64" charset="-120"/>
                <a:cs typeface="+mj-cs"/>
              </a:rPr>
              <a:t>4</a:t>
            </a:r>
            <a:r>
              <a:rPr kumimoji="0" lang="en-GB" altLang="zh-TW" sz="4000" b="0" i="0" u="none" strike="noStrike" kern="1200" cap="none" spc="0" normalizeH="0" baseline="0" noProof="0" dirty="0" smtClean="0">
                <a:ln>
                  <a:noFill/>
                </a:ln>
                <a:solidFill>
                  <a:schemeClr val="bg1"/>
                </a:solidFill>
                <a:effectLst/>
                <a:uLnTx/>
                <a:uFillTx/>
                <a:latin typeface="+mj-lt"/>
                <a:ea typeface="新細明體" pitchFamily="64" charset="-120"/>
                <a:cs typeface="+mj-cs"/>
              </a:rPr>
              <a:t>. Figure Expression &amp; Movement</a:t>
            </a:r>
          </a:p>
        </p:txBody>
      </p:sp>
      <p:sp>
        <p:nvSpPr>
          <p:cNvPr id="8" name="Rectangle 3"/>
          <p:cNvSpPr txBox="1">
            <a:spLocks noChangeArrowheads="1"/>
          </p:cNvSpPr>
          <p:nvPr/>
        </p:nvSpPr>
        <p:spPr>
          <a:xfrm>
            <a:off x="539552" y="1903264"/>
            <a:ext cx="8229600" cy="4452937"/>
          </a:xfrm>
          <a:prstGeom prst="rect">
            <a:avLst/>
          </a:prstGeom>
        </p:spPr>
        <p:txBody>
          <a:bodyPr vert="horz" lIns="91440" tIns="45720" rIns="91440" bIns="45720" rtlCol="0">
            <a:normAutofit lnSpcReduction="10000"/>
          </a:bodyPr>
          <a:lstStyle/>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Figure Expressions provide a clear indicator of how someone is feeling.</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If someone is smiling broadly, we assume they are happy but we may get a different feeling if this is accompanied by scary music.</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Body Language</a:t>
            </a:r>
            <a: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t> </a:t>
            </a: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may also indicate how a character feels towards another character or may reflect the state of their relationship</a:t>
            </a:r>
            <a:b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b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lang="en-GB" altLang="zh-TW" sz="2400" dirty="0" smtClean="0">
                <a:solidFill>
                  <a:schemeClr val="bg1"/>
                </a:solidFill>
                <a:ea typeface="新細明體" pitchFamily="64" charset="-120"/>
              </a:rPr>
              <a:t>Movement can suggest the character’s mood: slow movement= sad, quick movements could show anger/ excitement</a:t>
            </a: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p:txBody>
      </p:sp>
    </p:spTree>
    <p:extLst>
      <p:ext uri="{BB962C8B-B14F-4D97-AF65-F5344CB8AC3E}">
        <p14:creationId xmlns:p14="http://schemas.microsoft.com/office/powerpoint/2010/main" val="25339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823115" cy="4464496"/>
          </a:xfrm>
        </p:spPr>
      </p:pic>
      <p:sp>
        <p:nvSpPr>
          <p:cNvPr id="5" name="TextBox 4"/>
          <p:cNvSpPr txBox="1"/>
          <p:nvPr/>
        </p:nvSpPr>
        <p:spPr>
          <a:xfrm>
            <a:off x="179512" y="5013176"/>
            <a:ext cx="9889246" cy="1754326"/>
          </a:xfrm>
          <a:prstGeom prst="rect">
            <a:avLst/>
          </a:prstGeom>
          <a:noFill/>
        </p:spPr>
        <p:txBody>
          <a:bodyPr wrap="none" rtlCol="0">
            <a:spAutoFit/>
          </a:bodyPr>
          <a:lstStyle/>
          <a:p>
            <a:r>
              <a:rPr lang="en-GB" dirty="0" smtClean="0">
                <a:solidFill>
                  <a:schemeClr val="bg1"/>
                </a:solidFill>
              </a:rPr>
              <a:t>Remember that in film everything is carefully constructed to create the ‘world’ on screen</a:t>
            </a:r>
            <a:br>
              <a:rPr lang="en-GB" dirty="0" smtClean="0">
                <a:solidFill>
                  <a:schemeClr val="bg1"/>
                </a:solidFill>
              </a:rPr>
            </a:br>
            <a:r>
              <a:rPr lang="en-GB" dirty="0" smtClean="0">
                <a:solidFill>
                  <a:schemeClr val="bg1"/>
                </a:solidFill>
              </a:rPr>
              <a:t>that you see</a:t>
            </a:r>
            <a:r>
              <a:rPr lang="en-GB" dirty="0" smtClean="0">
                <a:solidFill>
                  <a:schemeClr val="bg1"/>
                </a:solidFill>
              </a:rPr>
              <a:t>. Sets </a:t>
            </a:r>
            <a:r>
              <a:rPr lang="en-GB" dirty="0" smtClean="0">
                <a:solidFill>
                  <a:schemeClr val="bg1"/>
                </a:solidFill>
              </a:rPr>
              <a:t>are created to mimic houses, offices, restaurants etc. </a:t>
            </a:r>
            <a:r>
              <a:rPr lang="en-GB" dirty="0" smtClean="0">
                <a:solidFill>
                  <a:schemeClr val="bg1"/>
                </a:solidFill>
              </a:rPr>
              <a:t>sometimes the </a:t>
            </a:r>
            <a:r>
              <a:rPr lang="en-GB" dirty="0" smtClean="0">
                <a:solidFill>
                  <a:schemeClr val="bg1"/>
                </a:solidFill>
              </a:rPr>
              <a:t>scene is shot on </a:t>
            </a:r>
            <a:r>
              <a:rPr lang="en-GB" dirty="0" smtClean="0">
                <a:solidFill>
                  <a:schemeClr val="bg1"/>
                </a:solidFill>
              </a:rPr>
              <a:t/>
            </a:r>
            <a:br>
              <a:rPr lang="en-GB" dirty="0" smtClean="0">
                <a:solidFill>
                  <a:schemeClr val="bg1"/>
                </a:solidFill>
              </a:rPr>
            </a:br>
            <a:r>
              <a:rPr lang="en-GB" dirty="0" smtClean="0">
                <a:solidFill>
                  <a:schemeClr val="bg1"/>
                </a:solidFill>
              </a:rPr>
              <a:t>location, </a:t>
            </a:r>
            <a:r>
              <a:rPr lang="en-GB" dirty="0" smtClean="0">
                <a:solidFill>
                  <a:schemeClr val="bg1"/>
                </a:solidFill>
              </a:rPr>
              <a:t>even then </a:t>
            </a:r>
            <a:r>
              <a:rPr lang="en-GB" dirty="0" smtClean="0">
                <a:solidFill>
                  <a:schemeClr val="bg1"/>
                </a:solidFill>
              </a:rPr>
              <a:t>certain objects will be selected and </a:t>
            </a:r>
            <a:r>
              <a:rPr lang="en-GB" dirty="0" smtClean="0">
                <a:solidFill>
                  <a:schemeClr val="bg1"/>
                </a:solidFill>
              </a:rPr>
              <a:t>people will be placed in a certain way </a:t>
            </a:r>
            <a:r>
              <a:rPr lang="en-GB" dirty="0" smtClean="0">
                <a:solidFill>
                  <a:schemeClr val="bg1"/>
                </a:solidFill>
              </a:rPr>
              <a:t/>
            </a:r>
            <a:br>
              <a:rPr lang="en-GB" dirty="0" smtClean="0">
                <a:solidFill>
                  <a:schemeClr val="bg1"/>
                </a:solidFill>
              </a:rPr>
            </a:br>
            <a:r>
              <a:rPr lang="en-GB" dirty="0" smtClean="0">
                <a:solidFill>
                  <a:schemeClr val="bg1"/>
                </a:solidFill>
              </a:rPr>
              <a:t>to </a:t>
            </a:r>
            <a:r>
              <a:rPr lang="en-GB" dirty="0" smtClean="0">
                <a:solidFill>
                  <a:schemeClr val="bg1"/>
                </a:solidFill>
              </a:rPr>
              <a:t>create meaning</a:t>
            </a:r>
            <a:r>
              <a:rPr lang="en-GB" dirty="0" smtClean="0">
                <a:solidFill>
                  <a:schemeClr val="bg1"/>
                </a:solidFill>
              </a:rPr>
              <a:t>.</a:t>
            </a:r>
          </a:p>
          <a:p>
            <a:endParaRPr lang="en-GB" dirty="0" smtClean="0">
              <a:solidFill>
                <a:schemeClr val="bg1"/>
              </a:solidFill>
            </a:endParaRPr>
          </a:p>
          <a:p>
            <a:r>
              <a:rPr lang="en-US" dirty="0" smtClean="0">
                <a:solidFill>
                  <a:schemeClr val="bg1"/>
                </a:solidFill>
              </a:rPr>
              <a:t>Can you spot the message in this still from American Beauty? (Dir. Mendes, 1999)</a:t>
            </a:r>
            <a:endParaRPr lang="en-GB" dirty="0">
              <a:solidFill>
                <a:schemeClr val="bg1"/>
              </a:solidFill>
            </a:endParaRPr>
          </a:p>
        </p:txBody>
      </p:sp>
    </p:spTree>
    <p:extLst>
      <p:ext uri="{BB962C8B-B14F-4D97-AF65-F5344CB8AC3E}">
        <p14:creationId xmlns:p14="http://schemas.microsoft.com/office/powerpoint/2010/main" val="3658912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st In Translation Analysis: Translating Silence - Sculpting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238924"/>
            <a:ext cx="4530362" cy="24428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fanpop.com/images/image_uploads/Ben---Andie-how-to-lose-a-guy-in-10-days-66450_450_302.jpg"/>
          <p:cNvPicPr>
            <a:picLocks noChangeAspect="1" noChangeArrowheads="1"/>
          </p:cNvPicPr>
          <p:nvPr/>
        </p:nvPicPr>
        <p:blipFill>
          <a:blip r:embed="rId3" cstate="print"/>
          <a:srcRect/>
          <a:stretch>
            <a:fillRect/>
          </a:stretch>
        </p:blipFill>
        <p:spPr bwMode="auto">
          <a:xfrm>
            <a:off x="457200" y="1485751"/>
            <a:ext cx="4930030" cy="3308599"/>
          </a:xfrm>
          <a:prstGeom prst="rect">
            <a:avLst/>
          </a:prstGeom>
          <a:noFill/>
        </p:spPr>
      </p:pic>
      <p:sp>
        <p:nvSpPr>
          <p:cNvPr id="1032" name="AutoShape 8" descr="data:image/jpeg;base64,/9j/4AAQSkZJRgABAQAAAQABAAD/2wCEAAkGBhQSERUUEhQVFRUVFxQUFxgYFRcVFhQUFBUWFhcXFBcYHCYeGBkkGhgXHy8gIycpLC0sGB8xNTAqNSYrLCkBCQoKDgwOGg8PGiwkHyQuLCwsLCwpLCwsLCwsLCwsLCwsKSwsKSwsLCwsLCwsKSwsLCwsLCwsLCwsLCwsLCwsLP/AABEIAQAAxQMBIgACEQEDEQH/xAAcAAAABwEBAAAAAAAAAAAAAAAAAQMEBQYHCAL/xABNEAABAwEFBAYFBwgIBQUAAAABAgMRAAQFEiExBkFRYQcTInGBkTKhscHwFCMkcoKz0TNCUmJjsuHxFTRDU3Oio8IIFheDkiVUk9Li/8QAGQEAAwEBAQAAAAAAAAAAAAAAAAEDAgQF/8QAKREAAgIBBAICAQMFAAAAAAAAAAECEQMSITFBBDITUXEUUqEiQrHw8f/aAAwDAQACEQMRAD8AyjFQxV4oVoyesVDFXmaKgD3io8VeJoUDPc0MVeadJsCsIVKQDxMZTE900m6NwhKd6UN8VDFTv+il4sIKZAxa6DL150SbsUUhWUEYvWB55is6l9lP0+X9r/4NcVHipwLvVKwSkYCASTlnwry9YVJSFEiDhjPXEJy8qepCeHIldf6hHFRFVPf6JV2c09ogDPWRi4cKCboWd6dEnX9IkDdxFLWvs0vFyvbSxjioYqef0UuAZTnGU5iVYfbRKupQBMpyxZTmcJgkU9a+w/TZf2v7Gc0U08futST2ikelv/REnd4UnarCUAEkZxkDmJE50akZlgyRu1xyN8VFNEaFaIhzQmioUAHNFNCipAHNCioUAewK9YKlNlXbOm1NqtgUphJJWlIlS4ScKYkZFUTnpW17QbN3XZwy2LEC/a5QyiFHCsgdp0FfZSkqTJE7+FMDn/BQ6s10erotsotTBFnaDDTbhcnNTzpCUIC0nLCBiV3kUx2W2Ssr7dptSbHZ1pcdWmytqAS31TI6tJmDhxrSpRMHUUWBz7hr0lsmrltLYTbL0Fls9nYZUlXyfAwZbKwSVrUrCkmMwTGQQa2LZ3oksNmQMbYtDkCVuCRP6rfogeZ50MDm3qqdfKh1WDCZ4zIBmZHA7q6xbuZhIASy0ANAG0ADuAFUq7LsZtd8WlfVNlmxtpswTgThU+slTioiCUjs51lqykJyhddqjC0XoErUvCe1gGugTr7KCb07GHCYgAZ7wqfZA8K3fpQstlst2vLTZmA4sBlB6luQpzKQcORCcSvCmfQ1sq2mwdc62hS31qUCpIUQ2jsJAkZSQo/aFZ0RLrzMy2v76XfJiq7emVnCodZEwoaydMtM6ZuulTaEQezi8ZNbr0z2ltFns9m7DYtD6MaoACGmyCpWQ0ClJPgaWG1NwIARFmIACR9FKsgIzV1effTUUjE/IyT2b/j7d/5MQ/pWcHZ9ApIz4CD516Te4SfRMQgDtCeySc++a1ro7u+z2u87dam2m/k6MLLKQ2EoMxKggjIkNzpPzlXzaHZtp2yPtJabBW04lMISIUUnCRA1xRS+OJRednW6l/C/BzIi9eyE4dMO/eF4v4V5ft4UkgozlZSZyGMzPeK0LoV2ObtS33rQ0lxtAS2lKxKesV2iY4hIH/nU30v3HYrJY0JZs7DbzziUJUEAFKE9pap3D0QTwVT0Rsy/LytU31XC4MfvC2daB2YIJgzuIGXmJrzarUFpSkJjDxMxlEDlvrcrHbdn2m0NqNkWUJSkrLWMrIABUVYTJJzqG2NsFmtt+vPWdpsWWzt9gJQEoUopwBWGN5Lh0/NFCikZl5GSTk2/bnZGNlqvIRXYZu5o/wBmj/wT+FZbsvskg7QW8uNpU20MQSUgpxWjApPZIj0cdaOcw4t0QTXS3SHdVkYu20uCzMYsBQghluQt0htJHZ1BVPhVb2I6FWepS5bwpTi4V1QUUBtOoCynMq4ictOdAGHBo0RQa6nY6N7uRpZGftAr/eJqP2l2FuxqzPPLsjQDTbjnZxInCkkDskanKgDmWjohR0wJC5LYhq0NOOoLiELStSAQCsJM4ZOgJAnlNXe19LWO80242cqDTRaaaLkYCqcSyoJMk4lbuHCs6oTTEaM30wuJatgDPz9rU4oulww0kpCG0oRh0QnTMSSTUgjphsoszVmN3B1plKEpDjqSJQnCFEdWROvmaymlGWyogASSQAOJOQFAy89F20LDV69c/hbS4HUpIACGluqBTySmJTO6Ruro5KpEjQ1iJ/4fnoytTWg1QoZ7xIJrTthdmF2CyBhx4ukKKpzwoBA7DYJkJET3k5CkwRmPTBdNrsto+VItLxZeVhycWnqVRkiEmMJAJB5Gc8zo/RvcZs13tBc9a7L7pM4i472u1OchOEeFIbb2cWt6yWGJC3PlL3Kz2fUH661JT51bHnQhJUogJSConcABJPlSbAa3pczNpSEPtIdSDiAWAoBUESJ3wT504s1mS2hKG0hKEAJSkCAlIyAA3Csy6Lr1tN4W21Wtx135OklLbWNXVhSzKRgmOy2BOWq5rRL8vZNls7r6/RaQpfeQMkjmTA8aBlKsRFtv95ZAU1YWepG9PXOE4td+bifsVbr/ALW3ZbM6+Up+abWsdkagdkDvMDxqA6J7mLVhDzn5a1qNocO84ySj1HF9o026WXi63ZrA2e3bH0JMbmmyFKUeQOE+BoAX6ILqLN2oUv0n1KfPMLgJPilIPjV2pKzsJbQlCRCUJCUjglIgDyFV/YnaI20Wp0GW02pbbXDq222gCOROJX2qQEncNwNWNtTbIhKnHHTPFxRVHcBCRySKotusQvG/8CwlbFgaGNKhiSp1wTBGhzUnI/3RrRLxtyWWnHV+i2hTivqoSVH1CqX0QWRRsrtrdHzlsfceP1QogDuxY45EUwLHa7ksbLS3FWezpQhKlq+ZbgJSCo/m8BVX6GbtIsrtqUAlVrdW5AEBKEqUEgAaDEXI5EUr0z3qW7u6pHp2lxDIA1I9NQHfhCftVbbguwWazMsD+ybQjvKUgE+Jk0dCH9NLNdiEOuupHbewYzx6tOFPq9tVm7tpi5fdpsuLsN2ZqBOXWBQUsgcYdSPs1caQyqbYJ661XfZtyn1WlfNFkRiAPIuKRVqUqBJ0GdU6wXil2/bQic7NZG20jm64HHD5dUKsO0dkW7ZLQ21+UWy6hGcdtSFBOe7M60AZlYb7vK+X7Quw2kWWzsqSlHZ9OZgk4ScRCcR3AKA50lths5e6LA/8pvBlxgIxOJKYUoJIISlQamSoAaiatXRFcD9jsa2rQz1S+tUr0kqLgKUwezIAAATruNRXT3fnVWFFnB7VocEj9m1Cz/n6umI5+o6IUK0IOhR0VMAxU5sbbWGbaw7acXVNrDhCU4iSgEoETpjCZqFQmchvqxo6PbeSQLK5KYkSjKdJ7XKk2lyFG32fpouxUS6tH1mXMu/CDTW9unGwNJJZLj6twShSBP6ylgQO4Gse/wCm94/+1c80f/aom9Nn37Ph69sox4sMlJnAQFaE6EilsPc0PZ3pibbtFotVqacW89gQgNlOBphEkITiIPpEknfrTja3ptRarG6wyy62t1OArUpEBBIxjLPNMp8ayTCaEUAb90c7T3dYrvZbXa2UuKBdcGLMLczgxvAwp+zUP0wdINnfszdnszyXQ44FO4DohvMJJjUqII+pWNQaGE0UBsrP/EC2hISmwkJSAlI68QABAH5Ok9ntv7Na71Nuta02ZDLAaZQtWI41lWNQgZ5FW785NY9gNDCaAOidrulKxCxP/JrShbxbUhtKZxYl9kKGW6cXhWf9HfSqzdtlUwtlxwlxTkpUkCFJQkDPP82s2zoiKANS2z6aRbLG5Z2mFtFyEqUVhQwAyQABqYjuJqeurpusNnZbZQxacLSENjstCcKQJ9PfFYfhoYTRsBrls25s96XtYSVdRZ7PLqi+UIBcBx/pFOZQ2BnvNal/zvYJj5ZZpH7Zv8a5Rw16CCaALrsxtwhi+HLa9iLbirRiwjErC4SUQCRMQjwFaeOnW7v24/7Q9yqwVm53VCUpkfWT+NPbu2OtT68DTeJRBMY0DIa6mk5RGkyTsPSA4zerlvSMXWOOYkHLEys5IncQkJg5wUjWtmufpku58DE6WFb0upKY+0JT66wu07B2xBIU0BhBJ+cRkAJ/S4VGi5neqU7h7CBKjiTkMaW9Jn0lAeNGqL7FTR06rpCu4Cfltn/+VJ9QrB+lzapFut5LSwtlpCW21DRR9Jah9ox9kVS8VETToDzFHQoUxAoxQoAUwF7L6ae8e2uoWB8893N+1yuXrL6ae8e2un2P6w99Vr2u5/HCoZeUbiPKxXpaIx2XWS26o9ynlR/ura9PbWDdKL+K1Mp/QszI8Vlbn+4Uo+w3wU00u0zEkpnLfpJ9p/hUndFyqXu7z7hzqbvO5gylKMPaWtsD1z4yEedN5EnRpY21ZWmLqUoDIknQASadHZ9YgEanx1j2+w1o923MlCOz6XHvG+o63owNOPcEqw74SMgRzznvUagvIt0kXfj0uTPXrDEQJKjCRvPAxz/Cgu7lAxqd8ceHOrDs9dy33ypCcs0pO5Cd8cCBlPMxWi3Vsqy1nhxK/S/CqSzaXROOHUrMmsuyNocEhEDnl6qdsbBvK4DT11sqbCDnGenHur2bANcpqD8ifRZYIdmJ2rYd9B0xd3PSmTNyKxQpJET5jd51u6ruBz3U0duRsmY+J50LyZVuhPx49Mxq1bMrBISJgAnxE/HhUO6wpKoUCDzrdnLnSnTv9VVraDZdDoOUK3Ea0R8repIUvH2uJn932pSSCIOgMmPP8a0Xo4tGK2GQUlDThVPDsieeZFZnarOuzuFKt3koce6tV6KWwbO4/vLiGByQMKiO6VDyq+Sqs54trYlr3SFPLBEgiDzBQBWSLtpFmtDRGg9rzJjzR661e81fSFROg/cBrG7xOb/Mn7wH8al4+9/k3l2r8ELRUdCu45wChQFHWgBQFFRisgL2X0k949tdPNH6S99Rn956uYbN6Se8e2un0/1hz/DbP+d2o5OjcR0+ewr6qvYawna2zl68nhub6tvwbaQn2g1udtcwtOKy7KFnPTJJOfLKsMsV5Bx95Z1cdcX5rJA5is7rc3FJtJlhuW7wlGlONobvU412B221JWnvTnE+qju1UkfEzUkvll8ca81yalZ6mlONEbZL0FoQgJ1UClwb0JSQFBXOcu5U0y6QHMLDbSdXV/5ED8YpRuwK69bzJwrnDhjsuJTkcUcxrqKQetAtlvs6Skp6tKitCs8KgqT3ghIz51eCSla4RHJenS+WWHYewpbsyREKVJVxxAnI+yrWy3lAHxnNRV2WLCsgeic44Hf6iPKrE3ZYHxpWY3J2EqiqGobilG0Us4xlXgZd2lPTRi7EnGs5rytoRp407UnhTV8Umhp2M3WsqibY0ZMDdNTi9B8a0xtTcjnyqEkWiym3vsyLWhSAAHAMTZ07Q/N7jpykHdUt0UJKbuUFCD8ocBnLMdSIPMEV4dfLLgXnkeOUZyDwmp3Z0o6hxSBCXLQ6sAzkT1ZP+dJ+DV8U24Uc2eFStERerkPKMxl5dg1k20dnwLdH60+Zn31qu0hwLcMZ9WT5oIrONtGoUs8fcuKr4uzojm6KlQoUK9E5gUKAoUxBCjFCgKyMXs3pJ7x7a6hT+XV/hj99f41y7ZvSHePbXUCRFoPNsepZ18Sajk6NxEtqF4bFaTp9Hf8AulAeuud7ttWFVdC7XO4bBaSYgMr10zEe+ubWVQa1HgDRbltxO4TkOJOnqqyWZQxCc9d81QLkc0/Hhzq32R2TwyHjXn54Uz0cM9SJiyMDACN+fidagLRa+qvRtyOwlkBzL81TiklWu7I9wNWS70JwgHcBEnSo+12Zs27CpIIcs6kkfVWmfNKz5VjE6s3kV0W+yuDrAeAz7iR4bpqbLqSiPEb6r+zzCV2dBPpBOFRnPGjsHxkE0/VZMKYCyB35VeNpEJJSYeMKy8QaNxwfHx301aZKd+fwKJbh3E+VZs1pHjq8ppo6rL117UpZRCSmDyzpspJ355caUmOKPC3Z0puXTvpytJIyikTZz8GoMqqIK+GSRkNKktl3gbCnilxwHvD2L2RSVtQYmJ7o4162bcCrO+1+g4FiN6V4FjPvSrLhTxdoln4TGm1fa6w/qEeICk+6s+2+b7AP6y/WpJHvrQtpMg7yC/3l1SdvWZZWf0VIPgSB7SK6MT/qX5OXItjN6FCir0jmDFChQoAOgKFAVmxi1mPaHePbXUKj9I72lepxP41y9ZvSHePbXUTn9YT/AITn3jdSydGokL0kugXXaeaUJ8S4g1z0jWt/6UD/AOlvfZ+8TFYXYbAVEEyBxpxewPknbhbmJOVXCzWfIZ+6q7d9jj+HHl51ZrpgySZj8K5PIdnbg/pJuyJOEfzqMvdlTbzLv6KlAmdyoGfKk7TtYlBwgTGc7s6Z2ra1txBCxlrrqeHKowxy5otKcX2XO4LaQVpKfzseUaOCTn9bHVjS/IHZ/wAwrLLp20QFJlWZTgJ0xYTKCecFQPOpRW3aAYSsRwka1VKUdmTeme6Zd3xugCec03tLJSDnVX/5tChOLn3UvY9pOsBBPrrLaKrGyz2WCn1fHrqPdXBIpib0A3/zqNt97gZzWZS2pGowptssbapr2oZTFVlraFISMSoOU9/x7KWRtM1hJLifP441hpmZUux9aswTTG53oXaEkekhk9+Fwjz7YqHvbbtCR83CieY+DS2yN9ptangBhWG57wlxCsoPL1044pR3ojPJFqh/tMr8t9VX76xVP22V9He5hB/1EVdNoLN2Xlc3Bxy6xVUzbf8Aq7vc394n8KpjtSX5IS4MxoqOKFenZzAoUdCgQKOKKjpDFbP6Q7xXULqPpKTu6pweONo+wGuXrP6Q7xXUjrfz6D+o4PWg+6o5ejcSC6RWiq73EgalJOQPZStKlHyBNZqm7cG6tivmzhbYQdFSk9ykkH21lj6oASYlPZPhkY8RUJTadI6cUU1bGvXhMZSRNRFv2hWgqSk5H41pS9LaECBPfvqtuLzJJq8Yp7slOb4Q5S+o54j50b6icxkeWlMxao3TT27bC++qGk8TpAgDPPuqpEYFSgc6PrlTrVuvDo9tLbPWuuJCQkqIzygTHsqndYQabTQkyRs97qG/iPMVN3VfBxTPxuFVhDUqAiDpVz2JsADk7xxqOWlFtnTgcnJJE07anMPZSdPdu86gbdfBwmTnn7q0a32Cc8tNePfWO3oiLQ4FEwFGeZ4VzYUpSaOnPKSjyI2q9XFnInhTZpDizACiaftKWo4GW8zujPx4eNS42etyGlOylKUglQGGYEa+ddtfR57f2MbJcqwMSsjwMznxqwbD/NW1RTJlh+eBhIUPYKo7l7OHVRqzdHlrKrUrEdLPafuzWJXQ1V7GobQN9h8c19/pKqh7b/1Z7uR94ir/ALQq7D/LrP3lEVQNtQPkz3GE/et1yL3RV8GYUIo6KvQOcFHQFCmAKMUVGKQCtn9Id4rqN9ZDzY4h31YYrlxj0h3iuorTPXM6f2g7zgn3VHL0biC89EDeTHqrOdpLrDTyhkAYWPtCT/mJ860W3q7bYyiSeciKp+2ACnpURklI4bpzriyOpHXhV7Ge2y6C6YTJH6qffMCmn/Kip/DP11d0PpSmIAHhnQZshc/KGARklOWX6x392VbXkNFF4yfJWbJso1+cTiGoxD40q0XTYkMpHVKUlcHtBQVA35Hw8qcL2QacHZUpJ4gz5g5eqmT2xK0+i+T4RnuzTWlkb3sfwpbaR9f9qW4ypC3ApJCpECCDppAnKqKzYmUrIwBXcdx1q0q2NcPpuZd6yfWYqSY2TaQBCZIzB31r5qVXYvht8UVy0WHElKcIABEEwDlngniM+/zqRuKxdWoq0k78qkH2dytNxjKfca8qJywmRw4fjXPPI5KjphiUHZZWs24+BVZt10MBa+sSUlWYcQAVgjIgz+aRvFWC61FSYM/HupK9rIQoKjISD4+2spuO6Myim6ZXLtu1pleNozyVEEwc41OUb+NSN72t59pTUtBKwUn9IpPDhkPbTa27PBzNCi2o5yM0+I/CmCtmbXMdajD3Hlu/jVFlb3TJyxrhoi3Nj7O2gKdVBBzCSZJ5ak0tsRcJbtSlEED5PaTmI1bj31Ybs2OQk4nVKcUM8yUpBG+AakLtbi0KA06h8cf0T7qfzO6u7JSwqm6oebSIhFo1ghf+41RNsh9Gf7kfeoq+7T5tP9zlUXbHOyPnk396miPsiD4Zl9ChQr0TmBQoCjpiBQFCgKQxZj0h3iuobaPnWfrL+6c/CuXmPSHeK6jvD02f8RQ/0najlNxErwPbb+3/ALaz3ax8l9XfHfFaDeK+239s+WGsvvi2Bxx2DmlxQ1nflp8Z1ytXI68TocWOzzBV3++pRpuou73+ynPhPs99TLKxqeXOuWXJ3QY8soPGp2x2ZO/47qh23BTtN54E8a3jaCacuCVdu9JE5ctINRNseCciQJnkB31VdotuygFKSeEDKapq9o3cWJZME6cB+NdKg5K0QcljdSZfnmi4TEEad/OvPyIpjEnWq2/twllA6sBSsstwy1po90iLdjGMKgZBGhqXwzfRqWeCdWatcFiO4THqjjTm9rJjQo947qoFxdIBAzVHrqXXts3gJKxofZQ4tLTRhyuWpMJpxbY7Yy38u+pVm0pMQf51QV7e9YSgIkQUgzqTw5U1uPaRaHMDnGl8Mkro2ssG6s1ArGm+Kj7FZyp53UfMOid4n+VeLJbwpMinl1sFXXqGXzShPNQVBqUfZBlVRYnf6pZtPIOjyHx5VRtslfRXt3ofvoq9X23DFp/7x9U1RdtE/RHI4N+tSK6YreJwPhmYUVHQr0DnCo6FCgAqAoTQFIBZj0h311DenpM6flgPNDgrl5jUd9dQ3lqz/jJ9aV/jUc3BuAz2i9DLI4XNNc8OnOsZsdqIddB1xqy0EZjw0rZ7/Po9x/fbHvrE9olBu2vRpMmZzyn+FTgrbRS6SZL2S1EAaRBM5bv51L2S35dwy5z6v5VVGH+zMSTnxPd3TToWwiOG/wCOFZnis6ceWi2t3l4n8Kir4v8AKUnPMzUci3nPd8cN1QN5WlTi8I499Tx4d9y+TPpjsemldYorWc9RPtpR44kkZQQT3Cm7Rgc8x7ZmglZSThGWgGsDCRPvru4PO1NjRNnwmQZjiMqTtTBMkJ01gZU+TwI5Dll/KvaEEiJ3/Hsp2ZqyGbfIpX5WYilnLsM5ZUbV3Qe0Rl6+FBmmL3XZsRSSYGunDhUzeraeysRiSYVHDUGmDSSnNOWEbvjhSCnSoHjHHl6svZWGrdlFLSqLzs/ePZ13edXfZ5UsvGc8k+GH/wDVZXcNryFadsiMVlWeDhJ8G0H3zXDorIdmSerGmK7Qq+Zdj+7V+4Kz7bE/RHu5r95utAvs/Mu/4ap7+rT/AArOdp38VjdOmJDJ81tmq/3I5ejNaKjoq7TnBR0KFMAqMUKAoAVY1HfXUN6f2X+M161RXL7OorqG9M0tn9qwf9VP41HLwbjyR20qoKDyP3jNY5tw3htq/wBZLavVHurXdp3QFpH6hjwcQfwrKOkhuLbJI7TQIjktxOflMcxU8fuzcvVEXYHYIz3Rx3fjvqWKM+Q890zUBY38Jz5VM2N+Y4Zz8csvKrSQY30KWhshBVug1F2NsnMCSqfDn7KtjtkC2VJSPzainLrWUgp7MgnuA1B8YqOOaaZ0ZYO0RloaQgSo56+M0yTaS4sIQPSISO85CivuxLbWAszMx50LC4tsSjDnBmJIKcxFdCOaVp1RbrD0ZWpx8NqWlAKceMyRrERxmnl39Ej6w5jfCFJUpIEE4sO+ZyBrwz0s2gLC1MowhOGASDMgzJB4aRT2ydLqO0XGlglZICSkjCdJJIzrLsFQLu6JXFtKU4+UEFQCcOuHKSZ0kZUn/wBG3Clk9dmuSsR6CQJ1nMxl3mnQ6YkBnCllwr7WpSEyZiTM8N1Q9u6WrUoIwJbbwpg5FWIkQTmRHH8aS1DbRU7Yo2e0ONEkhClJnSQDkfEe2lHdCUGAYJ7xp7/Oo1bqnnSpw4lKIJPHdVna2fCSYzGg7j+FOTS5FGMpKxG42Thndu/hWpbBvRdy1qOXWvqJ/VQAPYmqYLALO0QTx+BVv2JVhuhBIzWLUoeKnTnygfE1zKWptotkjpSQ+vQDqnJ3tqPh1SKzva8D5K9A/Na/eRWh3ig9UY3te1tAFZztS5isbh4oaPhjRnWV7Im+DNqKjoV3kAUKFHQAVeiI4V5oxQAqzqK6hvYHAiIydYn6odQTXLzWorqG/V4WSeCmj/qoqOXg3HkhtqlQscmyfDrUfxrKek5f0wQdG0jSM8SyY4jtRPI1qu0wxOkSPyMTw+dFZN0mv4raYWFhKEgERkJV2e8GZ51LH7s3L1RXrO5nUqw/GYO8eofjUE2uKkGHpHxxrpZNF92etAWnCTrlz+MqkmbECCmcwI9k5fGtUW6bepCtYzH8avlltYKcUiTqN86H1iuDJBwdo9LHkU0iDtd0IeeSh5JOFWIhPZWtG8AxkYHjy1qxudEtmeb6yyvuIxegFdtMzvkBUZHLXnlTe8LLj7QMEZhW8HdpSN0bQutKhSjkoqnUEmZKhu5xVIZaQ8uHW77PTXRI+lTgLzJQn0ThVK8p7SfzfM0naOigEIPXNjHAySqNJy191WuwbVFQXPaK5KSCANANDnSa7ydS2hCW80Hkcs410rXy/RL4J8MqTfRQJJU+kAKCYwEnUDjzqVsXQ9Z8autfWsJKeyEhGRGijJ38IqScvB2DiKQSQqI0jPxpK0Xq8Q4kFIx4VBQnskD+AypPM0H6Vspe1F0J/pENN4ChAQBhASQkCYURqrOJ7qd3c3iSrPQkjPWDIIPhRIR1alqzU6vVasznwHdlT6wJ6vBpvJnx4ePnUsuTVwUji+ONMitqn8DJAOZMZjOr/sSkG6WBn+SXOUGSpcxOvI76ybba24ncOcDPzrWNhbQtd2MKWZPVlAy/MbUUJBO8wPiKpGOnGrOTLLVNi1sjBH7JA/yJFZttOiLE4CQThbGoOjgGo10rRLarTL+zbk8OyifVFZ3tO2E2JYGUNt+tTfvmsreSMy4M3oUVCu4gHQoqOmAVGKFAUgFWtRXUd9D5g96D5LSa5ca1rqi3Jlsj6v7yTU8nBuPJV9oSTaHAP7tI371oOg7zWNbXn6W7r6RPgcwAByz7ya2W+U/OWhU4QcLYO8RgKyO4EVj+2rWG1kfs2Z5nqk5nnUsXLNT4RAUuy+RSNGK6SZJM2mSM+Bq47O25JAS4TCRxg57pnTOqCh2pKw24pIiMo4iY48axOOpUUxz0s0xgwDBlJmN++om3slBkz3RpNHdV54jkE5ASZy0k/HKp11hLwGKJ9+cVwU4uj1IS1LYrDF5OJgpEjflp4eFSP/NGJMK38szHsBpdVyQrs6eju+JppbNnjBKRKhEgHUb48IEcqrHSxT1I9NXi3nlnrnxyFMX73Wo9jj799JPXUqSVSnIKAjlmORkipGwXeEwVDIiQriM9QYMnKiSUVZlSnJ0IWRhaySv+Gu40re9tUgmIkDLjIByHL+FStnAxDz76qu0FtSnEI1xDKQpJ+ONTxx1T3RnNLTEql6WlS3CVa6eVbvsPldlmGnzYOvFZM5d9YFZrMXXUNozUtSUJ5lSgkesiuhdm7N1dgZTM4WkieOc+uurLxR58Rhal5Ez/AGaPu0VQNrT9Gd+o3l9pNX989mT/AHLfn1aazzaxZ+Tr+o2T/wCSa54eyNy4M6oUdFXeQBQoRR0ACjAo8NGE0Aemta6seIwif1faK5VQmuor2J6hZTqEYhGvZ7XuqWTg1Erd/rlwo3dgn/uOBR8YAHhWMbV2kOWx5QzGLCO5ACP9tbFfz/0hYA3tkHfkgwO7fWK3zZ8NoeT+i44PJZFYxLdmpsYRQr3goYK6DB5FKJVXnBRhNAEvd94YUkTE+vMCDyias1034ELiTBlRPAJz9nsqipp0i1GROgEeBrMoqSplIZHHg1Sy3khecycvExp8cKX/AKXQhUEHOfcKzSzXqpEEEyDlzFSS74KoOLQDf4j451zvC09jsXkJrcuiLUl1WUQnkB6Ve37XBMwSBCeffzqgIvkg5SPf8ZU7RtCMMEE95qcsMja8iJY7e+Ime0JVlAAIHHPnVCv28itZGRBzBBzA4GD6qUt96qM89PjuFQqpJroxY9Bx5sutk3sI1ivGyiJ+dB1jIAkmTvAE+Fb/AGSy9WwlCoJSkAxxG7z31gWxFhU7bmUpIBlZkzEJbWTpyBroe0mBn5/jWMvsTjwVZz0Af2Df3aaznapP0dw/s2ue9GVaQpQKEx/conxQkj1VnO0aPoi+bbR7u0ke6px9kalwZ3FCvWGiwV2kgooV6CKFAj//2Q=="/>
          <p:cNvSpPr>
            <a:spLocks noChangeAspect="1" noChangeArrowheads="1"/>
          </p:cNvSpPr>
          <p:nvPr/>
        </p:nvSpPr>
        <p:spPr bwMode="auto">
          <a:xfrm>
            <a:off x="155575" y="-1790700"/>
            <a:ext cx="2886075" cy="37433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 name="Content Placeholder 2"/>
          <p:cNvSpPr txBox="1">
            <a:spLocks/>
          </p:cNvSpPr>
          <p:nvPr/>
        </p:nvSpPr>
        <p:spPr>
          <a:xfrm>
            <a:off x="323528" y="170595"/>
            <a:ext cx="82296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FFFFFF"/>
                </a:solidFill>
              </a:rPr>
              <a:t>Here the couple are in close proximity to each other. They link arms and look into each other’s eyes, showing their comfort at being close with one another. </a:t>
            </a:r>
          </a:p>
          <a:p>
            <a:pPr marL="0" indent="0">
              <a:buNone/>
            </a:pPr>
            <a:r>
              <a:rPr lang="en-US" sz="2000" dirty="0" smtClean="0">
                <a:solidFill>
                  <a:srgbClr val="FFFFFF"/>
                </a:solidFill>
              </a:rPr>
              <a:t>They are both smiling, conveying that they enjoy each other’s company. </a:t>
            </a:r>
            <a:endParaRPr lang="en-US" sz="2000" dirty="0">
              <a:solidFill>
                <a:srgbClr val="FFFFFF"/>
              </a:solidFill>
            </a:endParaRPr>
          </a:p>
        </p:txBody>
      </p:sp>
      <p:sp>
        <p:nvSpPr>
          <p:cNvPr id="7" name="Content Placeholder 2"/>
          <p:cNvSpPr txBox="1">
            <a:spLocks/>
          </p:cNvSpPr>
          <p:nvPr/>
        </p:nvSpPr>
        <p:spPr>
          <a:xfrm>
            <a:off x="348680" y="5258765"/>
            <a:ext cx="4327293" cy="136815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FFFFFF"/>
                </a:solidFill>
              </a:rPr>
              <a:t>In the photo to the right the girl is sat alone on the window ledge. Her knees are drawn up to her chest and she hugs them close, suggesting she is feeling vulnerable. She appears small and insignificant compared to the city behind</a:t>
            </a:r>
            <a:br>
              <a:rPr lang="en-US" sz="2000" dirty="0" smtClean="0">
                <a:solidFill>
                  <a:srgbClr val="FFFFFF"/>
                </a:solidFill>
              </a:rPr>
            </a:br>
            <a:r>
              <a:rPr lang="en-US" sz="2000" dirty="0" smtClean="0">
                <a:solidFill>
                  <a:srgbClr val="FFFFFF"/>
                </a:solidFill>
              </a:rPr>
              <a:t>her.</a:t>
            </a:r>
            <a:endParaRPr lang="en-US" sz="2000" dirty="0">
              <a:solidFill>
                <a:srgbClr val="FFFFFF"/>
              </a:solidFill>
            </a:endParaRPr>
          </a:p>
        </p:txBody>
      </p:sp>
    </p:spTree>
    <p:extLst>
      <p:ext uri="{BB962C8B-B14F-4D97-AF65-F5344CB8AC3E}">
        <p14:creationId xmlns:p14="http://schemas.microsoft.com/office/powerpoint/2010/main" val="931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breakup"/>
          <p:cNvPicPr>
            <a:picLocks noGrp="1" noChangeAspect="1" noChangeArrowheads="1"/>
          </p:cNvPicPr>
          <p:nvPr>
            <p:ph idx="1"/>
          </p:nvPr>
        </p:nvPicPr>
        <p:blipFill>
          <a:blip r:embed="rId3" cstate="print"/>
          <a:srcRect/>
          <a:stretch>
            <a:fillRect/>
          </a:stretch>
        </p:blipFill>
        <p:spPr>
          <a:xfrm>
            <a:off x="1214438" y="1214438"/>
            <a:ext cx="6792912" cy="4525962"/>
          </a:xfrm>
          <a:effectLst>
            <a:outerShdw blurRad="292100" dist="139700" dir="2700000" algn="tl" rotWithShape="0">
              <a:srgbClr val="333333">
                <a:alpha val="65000"/>
              </a:srgbClr>
            </a:outerShdw>
          </a:effectLst>
        </p:spPr>
      </p:pic>
      <p:sp>
        <p:nvSpPr>
          <p:cNvPr id="3" name="Content Placeholder 2"/>
          <p:cNvSpPr txBox="1">
            <a:spLocks/>
          </p:cNvSpPr>
          <p:nvPr/>
        </p:nvSpPr>
        <p:spPr>
          <a:xfrm>
            <a:off x="683568" y="116632"/>
            <a:ext cx="8488916"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FFFFFF"/>
                </a:solidFill>
              </a:rPr>
              <a:t>Analyse the character’s body language and discuss what this suggests about their relationship/ how they are feeling. Do this for the next two images too.</a:t>
            </a:r>
            <a:endParaRPr lang="en-US" sz="2000" dirty="0">
              <a:solidFill>
                <a:srgbClr val="FFFFFF"/>
              </a:solidFill>
            </a:endParaRPr>
          </a:p>
        </p:txBody>
      </p:sp>
    </p:spTree>
    <p:extLst>
      <p:ext uri="{BB962C8B-B14F-4D97-AF65-F5344CB8AC3E}">
        <p14:creationId xmlns:p14="http://schemas.microsoft.com/office/powerpoint/2010/main" val="28788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men-in-black-2-movie"/>
          <p:cNvPicPr>
            <a:picLocks noGrp="1" noChangeAspect="1" noChangeArrowheads="1"/>
          </p:cNvPicPr>
          <p:nvPr>
            <p:ph idx="1"/>
          </p:nvPr>
        </p:nvPicPr>
        <p:blipFill>
          <a:blip r:embed="rId3" cstate="print"/>
          <a:srcRect/>
          <a:stretch>
            <a:fillRect/>
          </a:stretch>
        </p:blipFill>
        <p:spPr>
          <a:xfrm>
            <a:off x="1428750" y="928688"/>
            <a:ext cx="6192838" cy="4953000"/>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272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gh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39" y="1056860"/>
            <a:ext cx="7050200" cy="4700133"/>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07763" dir="2700000" algn="ctr" rotWithShape="0">
                    <a:srgbClr val="000000">
                      <a:alpha val="50000"/>
                    </a:srgbClr>
                  </a:outerShdw>
                </a:effectLst>
              </a14:hiddenEffects>
            </a:ext>
          </a:extLst>
        </p:spPr>
      </p:pic>
    </p:spTree>
    <p:extLst>
      <p:ext uri="{BB962C8B-B14F-4D97-AF65-F5344CB8AC3E}">
        <p14:creationId xmlns:p14="http://schemas.microsoft.com/office/powerpoint/2010/main" val="1794136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715658" y="0"/>
            <a:ext cx="10976290" cy="6858000"/>
          </a:xfrm>
          <a:prstGeom prst="rect">
            <a:avLst/>
          </a:prstGeom>
          <a:noFill/>
        </p:spPr>
      </p:pic>
      <p:sp>
        <p:nvSpPr>
          <p:cNvPr id="5" name="Rectangle 2"/>
          <p:cNvSpPr txBox="1">
            <a:spLocks noChangeArrowheads="1"/>
          </p:cNvSpPr>
          <p:nvPr/>
        </p:nvSpPr>
        <p:spPr>
          <a:xfrm>
            <a:off x="35496" y="26064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altLang="zh-TW" sz="4400" noProof="0" dirty="0">
                <a:solidFill>
                  <a:schemeClr val="bg1"/>
                </a:solidFill>
                <a:latin typeface="+mj-lt"/>
                <a:ea typeface="新細明體" pitchFamily="64" charset="-120"/>
                <a:cs typeface="+mj-cs"/>
              </a:rPr>
              <a:t>5</a:t>
            </a:r>
            <a:r>
              <a:rPr kumimoji="0" lang="en-GB" altLang="zh-TW" sz="4400" b="0" i="0" u="none" strike="noStrike" kern="1200" cap="none" spc="0" normalizeH="0" baseline="0" noProof="0" dirty="0" smtClean="0">
                <a:ln>
                  <a:noFill/>
                </a:ln>
                <a:solidFill>
                  <a:schemeClr val="bg1"/>
                </a:solidFill>
                <a:effectLst/>
                <a:uLnTx/>
                <a:uFillTx/>
                <a:latin typeface="+mj-lt"/>
                <a:ea typeface="新細明體" pitchFamily="64" charset="-120"/>
                <a:cs typeface="+mj-cs"/>
              </a:rPr>
              <a:t>. Costume, Hair &amp; Make Up</a:t>
            </a:r>
          </a:p>
        </p:txBody>
      </p:sp>
      <p:sp>
        <p:nvSpPr>
          <p:cNvPr id="6" name="Rectangle 3"/>
          <p:cNvSpPr txBox="1">
            <a:spLocks noChangeArrowheads="1"/>
          </p:cNvSpPr>
          <p:nvPr/>
        </p:nvSpPr>
        <p:spPr>
          <a:xfrm>
            <a:off x="374848" y="1772816"/>
            <a:ext cx="8229600" cy="4452937"/>
          </a:xfrm>
          <a:prstGeom prst="rect">
            <a:avLst/>
          </a:prstGeom>
        </p:spPr>
        <p:txBody>
          <a:bodyPr vert="horz" lIns="91440" tIns="45720" rIns="91440" bIns="45720" rtlCol="0">
            <a:normAutofit/>
          </a:bodyPr>
          <a:lstStyle/>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Costume, Hair &amp; Make Up act as an instant indicator of a character’s personality, status &amp; job.</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It can tell us immediately whether the film is set in the present and what society or culture it will centre around.</a:t>
            </a: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Certain costumes can signify certain individuals (i.e. black cloak of a vampire,  </a:t>
            </a:r>
            <a:r>
              <a:rPr kumimoji="0" lang="en-GB" altLang="zh-TW" sz="2400" b="0" i="0" u="none" strike="noStrike" kern="1200" cap="none" spc="0" normalizeH="0" baseline="0" noProof="0" dirty="0" err="1" smtClean="0">
                <a:ln>
                  <a:noFill/>
                </a:ln>
                <a:solidFill>
                  <a:schemeClr val="bg1"/>
                </a:solidFill>
                <a:effectLst/>
                <a:uLnTx/>
                <a:uFillTx/>
                <a:latin typeface="+mn-lt"/>
                <a:ea typeface="新細明體" pitchFamily="64" charset="-120"/>
                <a:cs typeface="+mn-cs"/>
              </a:rPr>
              <a:t>Spidey’s</a:t>
            </a: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 Spiderman suit)</a:t>
            </a: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Costumes are used to show difference or similarity between characters, changes in an individual’s character or mood as the film progresses and whether or not they fit in with the setting.</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zh-TW" altLang="en-GB"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715658" y="0"/>
            <a:ext cx="10976290" cy="6858000"/>
          </a:xfrm>
          <a:prstGeom prst="rect">
            <a:avLst/>
          </a:prstGeom>
          <a:noFill/>
        </p:spPr>
      </p:pic>
      <p:sp>
        <p:nvSpPr>
          <p:cNvPr id="5" name="Rectangle 2"/>
          <p:cNvSpPr txBox="1">
            <a:spLocks noChangeArrowheads="1"/>
          </p:cNvSpPr>
          <p:nvPr/>
        </p:nvSpPr>
        <p:spPr>
          <a:xfrm>
            <a:off x="67544" y="133578"/>
            <a:ext cx="8229600" cy="1143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altLang="zh-TW" sz="2800" b="0" i="0" u="none" strike="noStrike" kern="1200" cap="none" spc="0" normalizeH="0" baseline="0" noProof="0" dirty="0" smtClean="0">
                <a:ln>
                  <a:noFill/>
                </a:ln>
                <a:solidFill>
                  <a:schemeClr val="bg1"/>
                </a:solidFill>
                <a:effectLst/>
                <a:uLnTx/>
                <a:uFillTx/>
                <a:latin typeface="+mj-lt"/>
                <a:ea typeface="新細明體" pitchFamily="64" charset="-120"/>
                <a:cs typeface="+mj-cs"/>
              </a:rPr>
              <a:t>Discuss the use of costume in the next few film stills</a:t>
            </a:r>
            <a:endParaRPr kumimoji="0" lang="en-GB" altLang="zh-TW" sz="2800" b="0" i="0" u="none" strike="noStrike" kern="1200" cap="none" spc="0" normalizeH="0" baseline="0" noProof="0" dirty="0" smtClean="0">
              <a:ln>
                <a:noFill/>
              </a:ln>
              <a:solidFill>
                <a:schemeClr val="bg1"/>
              </a:solidFill>
              <a:effectLst/>
              <a:uLnTx/>
              <a:uFillTx/>
              <a:latin typeface="+mj-lt"/>
              <a:ea typeface="新細明體" pitchFamily="64" charset="-120"/>
              <a:cs typeface="+mj-cs"/>
            </a:endParaRP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5518"/>
            <a:ext cx="8229600" cy="5455325"/>
          </a:xfrm>
          <a:prstGeom prst="rect">
            <a:avLst/>
          </a:prstGeom>
        </p:spPr>
      </p:pic>
    </p:spTree>
    <p:extLst>
      <p:ext uri="{BB962C8B-B14F-4D97-AF65-F5344CB8AC3E}">
        <p14:creationId xmlns:p14="http://schemas.microsoft.com/office/powerpoint/2010/main" val="2411177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6006"/>
            <a:ext cx="8229600" cy="1143000"/>
          </a:xfrm>
        </p:spPr>
        <p:txBody>
          <a:bodyPr/>
          <a:lstStyle/>
          <a:p>
            <a:pPr algn="l"/>
            <a:r>
              <a:rPr lang="en-GB" dirty="0" smtClean="0">
                <a:solidFill>
                  <a:schemeClr val="bg1"/>
                </a:solidFill>
              </a:rPr>
              <a:t>Costume</a:t>
            </a:r>
            <a:endParaRPr lang="en-GB" dirty="0">
              <a:solidFill>
                <a:schemeClr val="bg1"/>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20888"/>
            <a:ext cx="6096000" cy="3429000"/>
          </a:xfrm>
        </p:spPr>
      </p:pic>
      <p:sp>
        <p:nvSpPr>
          <p:cNvPr id="9" name="Rectangle 8"/>
          <p:cNvSpPr/>
          <p:nvPr/>
        </p:nvSpPr>
        <p:spPr>
          <a:xfrm>
            <a:off x="446928" y="6093296"/>
            <a:ext cx="6912768" cy="369332"/>
          </a:xfrm>
          <a:prstGeom prst="rect">
            <a:avLst/>
          </a:prstGeom>
        </p:spPr>
        <p:txBody>
          <a:bodyPr wrap="square">
            <a:spAutoFit/>
          </a:bodyPr>
          <a:lstStyle/>
          <a:p>
            <a:r>
              <a:rPr lang="en-GB" dirty="0">
                <a:solidFill>
                  <a:schemeClr val="bg1"/>
                </a:solidFill>
                <a:hlinkClick r:id="rId3"/>
              </a:rPr>
              <a:t>https://www.youtube.com/watch?v=7YzmAKnbQMM</a:t>
            </a:r>
            <a:endParaRPr lang="en-GB" dirty="0">
              <a:solidFill>
                <a:schemeClr val="bg1"/>
              </a:solidFill>
            </a:endParaRPr>
          </a:p>
        </p:txBody>
      </p:sp>
      <p:sp>
        <p:nvSpPr>
          <p:cNvPr id="5" name="TextBox 4"/>
          <p:cNvSpPr txBox="1"/>
          <p:nvPr/>
        </p:nvSpPr>
        <p:spPr>
          <a:xfrm>
            <a:off x="107504" y="633279"/>
            <a:ext cx="9543125" cy="2031325"/>
          </a:xfrm>
          <a:prstGeom prst="rect">
            <a:avLst/>
          </a:prstGeom>
          <a:noFill/>
        </p:spPr>
        <p:txBody>
          <a:bodyPr wrap="none" rtlCol="0">
            <a:spAutoFit/>
          </a:bodyPr>
          <a:lstStyle/>
          <a:p>
            <a:r>
              <a:rPr lang="en-US" dirty="0" smtClean="0">
                <a:solidFill>
                  <a:schemeClr val="bg1"/>
                </a:solidFill>
              </a:rPr>
              <a:t>Both men are detectives and are working at home, looking at case notes. The fact that Morgan </a:t>
            </a:r>
            <a:br>
              <a:rPr lang="en-US" dirty="0" smtClean="0">
                <a:solidFill>
                  <a:schemeClr val="bg1"/>
                </a:solidFill>
              </a:rPr>
            </a:br>
            <a:r>
              <a:rPr lang="en-US" dirty="0" smtClean="0">
                <a:solidFill>
                  <a:schemeClr val="bg1"/>
                </a:solidFill>
              </a:rPr>
              <a:t>Freeman’s character is wearing more </a:t>
            </a:r>
            <a:r>
              <a:rPr lang="en-GB" dirty="0" smtClean="0">
                <a:solidFill>
                  <a:schemeClr val="bg1"/>
                </a:solidFill>
              </a:rPr>
              <a:t>formal attire of </a:t>
            </a:r>
            <a:r>
              <a:rPr lang="en-US" dirty="0" smtClean="0">
                <a:solidFill>
                  <a:schemeClr val="bg1"/>
                </a:solidFill>
              </a:rPr>
              <a:t>a waistcoat, suit and tie suggests</a:t>
            </a:r>
            <a:r>
              <a:rPr lang="en-GB" dirty="0" smtClean="0">
                <a:solidFill>
                  <a:schemeClr val="bg1"/>
                </a:solidFill>
              </a:rPr>
              <a:t> </a:t>
            </a:r>
            <a:r>
              <a:rPr lang="en-GB" dirty="0">
                <a:solidFill>
                  <a:schemeClr val="bg1"/>
                </a:solidFill>
              </a:rPr>
              <a:t>that he is </a:t>
            </a:r>
            <a:r>
              <a:rPr lang="en-GB" dirty="0" smtClean="0">
                <a:solidFill>
                  <a:schemeClr val="bg1"/>
                </a:solidFill>
              </a:rPr>
              <a:t/>
            </a:r>
            <a:br>
              <a:rPr lang="en-GB" dirty="0" smtClean="0">
                <a:solidFill>
                  <a:schemeClr val="bg1"/>
                </a:solidFill>
              </a:rPr>
            </a:br>
            <a:r>
              <a:rPr lang="en-GB" dirty="0" smtClean="0">
                <a:solidFill>
                  <a:schemeClr val="bg1"/>
                </a:solidFill>
              </a:rPr>
              <a:t>more </a:t>
            </a:r>
            <a:r>
              <a:rPr lang="en-GB" dirty="0">
                <a:solidFill>
                  <a:schemeClr val="bg1"/>
                </a:solidFill>
              </a:rPr>
              <a:t>serious about his </a:t>
            </a:r>
            <a:r>
              <a:rPr lang="en-GB" dirty="0" smtClean="0">
                <a:solidFill>
                  <a:schemeClr val="bg1"/>
                </a:solidFill>
              </a:rPr>
              <a:t>job as he is dressed professionally and he is the one looking through the</a:t>
            </a:r>
            <a:br>
              <a:rPr lang="en-GB" dirty="0" smtClean="0">
                <a:solidFill>
                  <a:schemeClr val="bg1"/>
                </a:solidFill>
              </a:rPr>
            </a:br>
            <a:r>
              <a:rPr lang="en-GB" dirty="0" smtClean="0">
                <a:solidFill>
                  <a:schemeClr val="bg1"/>
                </a:solidFill>
              </a:rPr>
              <a:t>photos. On the other hand Brad Pitt’s character is dressed in a casual sweater and isn’t engaging </a:t>
            </a:r>
            <a:br>
              <a:rPr lang="en-GB" dirty="0" smtClean="0">
                <a:solidFill>
                  <a:schemeClr val="bg1"/>
                </a:solidFill>
              </a:rPr>
            </a:br>
            <a:r>
              <a:rPr lang="en-GB" dirty="0" smtClean="0">
                <a:solidFill>
                  <a:schemeClr val="bg1"/>
                </a:solidFill>
              </a:rPr>
              <a:t>with the materials, suggesting he isn’t as interested in the case.</a:t>
            </a:r>
            <a:br>
              <a:rPr lang="en-GB" dirty="0" smtClean="0">
                <a:solidFill>
                  <a:schemeClr val="bg1"/>
                </a:solidFill>
              </a:rPr>
            </a:br>
            <a:r>
              <a:rPr lang="en-GB" dirty="0" smtClean="0">
                <a:solidFill>
                  <a:schemeClr val="bg1"/>
                </a:solidFill>
              </a:rPr>
              <a:t>This is taken from the film Se7en (Dir. </a:t>
            </a:r>
            <a:r>
              <a:rPr lang="en-GB" dirty="0" err="1" smtClean="0">
                <a:solidFill>
                  <a:schemeClr val="bg1"/>
                </a:solidFill>
              </a:rPr>
              <a:t>Ficher</a:t>
            </a:r>
            <a:r>
              <a:rPr lang="en-GB" dirty="0" smtClean="0">
                <a:solidFill>
                  <a:schemeClr val="bg1"/>
                </a:solidFill>
              </a:rPr>
              <a:t>, 1995)</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47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18434" y="28988"/>
            <a:ext cx="10976290" cy="6858000"/>
          </a:xfrm>
          <a:prstGeom prst="rect">
            <a:avLst/>
          </a:prstGeom>
          <a:noFill/>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3"/>
          <a:stretch/>
        </p:blipFill>
        <p:spPr bwMode="auto">
          <a:xfrm>
            <a:off x="457200" y="2707307"/>
            <a:ext cx="6702374" cy="398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46806" y="-26710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schemeClr val="bg1"/>
                </a:solidFill>
              </a:rPr>
              <a:t>Costume</a:t>
            </a:r>
            <a:endParaRPr lang="en-GB" dirty="0">
              <a:solidFill>
                <a:schemeClr val="bg1"/>
              </a:solidFill>
            </a:endParaRPr>
          </a:p>
        </p:txBody>
      </p:sp>
      <p:sp>
        <p:nvSpPr>
          <p:cNvPr id="4" name="TextBox 3"/>
          <p:cNvSpPr txBox="1"/>
          <p:nvPr/>
        </p:nvSpPr>
        <p:spPr>
          <a:xfrm>
            <a:off x="291014" y="693002"/>
            <a:ext cx="7400680" cy="646331"/>
          </a:xfrm>
          <a:prstGeom prst="rect">
            <a:avLst/>
          </a:prstGeom>
          <a:noFill/>
        </p:spPr>
        <p:txBody>
          <a:bodyPr wrap="none" rtlCol="0">
            <a:spAutoFit/>
          </a:bodyPr>
          <a:lstStyle/>
          <a:p>
            <a:r>
              <a:rPr lang="en-GB" dirty="0" smtClean="0">
                <a:solidFill>
                  <a:schemeClr val="bg1"/>
                </a:solidFill>
              </a:rPr>
              <a:t>Costume, however, </a:t>
            </a:r>
            <a:r>
              <a:rPr lang="en-GB" dirty="0" smtClean="0">
                <a:solidFill>
                  <a:schemeClr val="bg1"/>
                </a:solidFill>
              </a:rPr>
              <a:t>can be more subtle and it can indicate</a:t>
            </a:r>
            <a:br>
              <a:rPr lang="en-GB" dirty="0" smtClean="0">
                <a:solidFill>
                  <a:schemeClr val="bg1"/>
                </a:solidFill>
              </a:rPr>
            </a:br>
            <a:r>
              <a:rPr lang="en-GB" dirty="0" smtClean="0">
                <a:solidFill>
                  <a:schemeClr val="bg1"/>
                </a:solidFill>
              </a:rPr>
              <a:t>social </a:t>
            </a:r>
            <a:r>
              <a:rPr lang="en-GB" dirty="0" smtClean="0">
                <a:solidFill>
                  <a:schemeClr val="bg1"/>
                </a:solidFill>
              </a:rPr>
              <a:t>hierarchy and </a:t>
            </a:r>
            <a:r>
              <a:rPr lang="en-GB" dirty="0" smtClean="0">
                <a:solidFill>
                  <a:schemeClr val="bg1"/>
                </a:solidFill>
              </a:rPr>
              <a:t>cliques etc. </a:t>
            </a:r>
            <a:r>
              <a:rPr lang="en-GB" dirty="0" smtClean="0">
                <a:solidFill>
                  <a:schemeClr val="bg1"/>
                </a:solidFill>
              </a:rPr>
              <a:t>Look at this photo- who is new to the group?</a:t>
            </a:r>
            <a:endParaRPr lang="en-GB" dirty="0" smtClean="0">
              <a:solidFill>
                <a:schemeClr val="bg1"/>
              </a:solidFill>
            </a:endParaRPr>
          </a:p>
        </p:txBody>
      </p:sp>
      <p:sp>
        <p:nvSpPr>
          <p:cNvPr id="8" name="TextBox 7"/>
          <p:cNvSpPr txBox="1"/>
          <p:nvPr/>
        </p:nvSpPr>
        <p:spPr>
          <a:xfrm>
            <a:off x="5296309" y="6341152"/>
            <a:ext cx="1890261" cy="369332"/>
          </a:xfrm>
          <a:prstGeom prst="rect">
            <a:avLst/>
          </a:prstGeom>
          <a:noFill/>
        </p:spPr>
        <p:txBody>
          <a:bodyPr wrap="none" rtlCol="0">
            <a:spAutoFit/>
          </a:bodyPr>
          <a:lstStyle/>
          <a:p>
            <a:r>
              <a:rPr lang="en-GB" b="1" dirty="0" smtClean="0"/>
              <a:t>Mean Girls (2004)</a:t>
            </a:r>
          </a:p>
        </p:txBody>
      </p:sp>
      <p:sp>
        <p:nvSpPr>
          <p:cNvPr id="9" name="TextBox 8"/>
          <p:cNvSpPr txBox="1"/>
          <p:nvPr/>
        </p:nvSpPr>
        <p:spPr>
          <a:xfrm>
            <a:off x="291014" y="1487116"/>
            <a:ext cx="7515071" cy="1200329"/>
          </a:xfrm>
          <a:prstGeom prst="rect">
            <a:avLst/>
          </a:prstGeom>
          <a:noFill/>
        </p:spPr>
        <p:txBody>
          <a:bodyPr wrap="none" rtlCol="0">
            <a:spAutoFit/>
          </a:bodyPr>
          <a:lstStyle/>
          <a:p>
            <a:r>
              <a:rPr lang="en-GB" dirty="0" smtClean="0">
                <a:solidFill>
                  <a:schemeClr val="bg1"/>
                </a:solidFill>
              </a:rPr>
              <a:t>Lindsay Lohan’s character on the left is newer to the group, she wears a </a:t>
            </a:r>
            <a:br>
              <a:rPr lang="en-GB" dirty="0" smtClean="0">
                <a:solidFill>
                  <a:schemeClr val="bg1"/>
                </a:solidFill>
              </a:rPr>
            </a:br>
            <a:r>
              <a:rPr lang="en-GB" dirty="0" smtClean="0">
                <a:solidFill>
                  <a:schemeClr val="bg1"/>
                </a:solidFill>
              </a:rPr>
              <a:t>baggy pink top (suggesting that it isn’t hers) and jeans-  inferring that she </a:t>
            </a:r>
            <a:br>
              <a:rPr lang="en-GB" dirty="0" smtClean="0">
                <a:solidFill>
                  <a:schemeClr val="bg1"/>
                </a:solidFill>
              </a:rPr>
            </a:br>
            <a:r>
              <a:rPr lang="en-GB" dirty="0" smtClean="0">
                <a:solidFill>
                  <a:schemeClr val="bg1"/>
                </a:solidFill>
              </a:rPr>
              <a:t>prefers to wear more casual clothing. The others wear tight-fitting tops and</a:t>
            </a:r>
            <a:br>
              <a:rPr lang="en-GB" dirty="0" smtClean="0">
                <a:solidFill>
                  <a:schemeClr val="bg1"/>
                </a:solidFill>
              </a:rPr>
            </a:br>
            <a:r>
              <a:rPr lang="en-GB" dirty="0" smtClean="0">
                <a:solidFill>
                  <a:schemeClr val="bg1"/>
                </a:solidFill>
              </a:rPr>
              <a:t>skirts and are unified by the colour pink, suggesting they are part of a clique. </a:t>
            </a:r>
          </a:p>
        </p:txBody>
      </p:sp>
    </p:spTree>
    <p:extLst>
      <p:ext uri="{BB962C8B-B14F-4D97-AF65-F5344CB8AC3E}">
        <p14:creationId xmlns:p14="http://schemas.microsoft.com/office/powerpoint/2010/main" val="422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499634" y="1"/>
            <a:ext cx="10976290" cy="6858000"/>
          </a:xfrm>
          <a:prstGeom prst="rect">
            <a:avLst/>
          </a:prstGeom>
          <a:noFill/>
        </p:spPr>
      </p:pic>
      <p:pic>
        <p:nvPicPr>
          <p:cNvPr id="220162" name="Picture 2" descr="http://bookriotcom.c.presscdn.com/wp-content/uploads/2013/07/edward-scissorhands.jpg"/>
          <p:cNvPicPr>
            <a:picLocks noChangeAspect="1" noChangeArrowheads="1"/>
          </p:cNvPicPr>
          <p:nvPr/>
        </p:nvPicPr>
        <p:blipFill>
          <a:blip r:embed="rId3" cstate="print"/>
          <a:srcRect/>
          <a:stretch>
            <a:fillRect/>
          </a:stretch>
        </p:blipFill>
        <p:spPr bwMode="auto">
          <a:xfrm>
            <a:off x="-499634" y="1140768"/>
            <a:ext cx="4391769" cy="5310662"/>
          </a:xfrm>
          <a:prstGeom prst="rect">
            <a:avLst/>
          </a:prstGeom>
          <a:noFill/>
        </p:spPr>
      </p:pic>
      <p:sp>
        <p:nvSpPr>
          <p:cNvPr id="7" name="Rectangle 3"/>
          <p:cNvSpPr txBox="1">
            <a:spLocks noChangeArrowheads="1"/>
          </p:cNvSpPr>
          <p:nvPr/>
        </p:nvSpPr>
        <p:spPr>
          <a:xfrm>
            <a:off x="4139952" y="1124744"/>
            <a:ext cx="3313088" cy="4452937"/>
          </a:xfrm>
          <a:prstGeom prst="rect">
            <a:avLst/>
          </a:prstGeom>
        </p:spPr>
        <p:txBody>
          <a:bodyPr vert="horz" lIns="91440" tIns="45720" rIns="91440" bIns="45720" rtlCol="0">
            <a:normAutofit/>
          </a:bodyPr>
          <a:lstStyle/>
          <a:p>
            <a:pPr marR="0" lvl="0" algn="l" defTabSz="914400" rtl="0" eaLnBrk="1" fontAlgn="auto" latinLnBrk="0" hangingPunct="1">
              <a:lnSpc>
                <a:spcPct val="80000"/>
              </a:lnSpc>
              <a:spcBef>
                <a:spcPct val="20000"/>
              </a:spcBef>
              <a:spcAft>
                <a:spcPts val="0"/>
              </a:spcAft>
              <a:buClrTx/>
              <a:buSzTx/>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 Edward’s unkempt</a:t>
            </a:r>
            <a: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t> hair makes him look like he has been neglected</a:t>
            </a:r>
          </a:p>
          <a:p>
            <a:pPr marR="0" lvl="0" algn="l" defTabSz="914400" rtl="0" eaLnBrk="1" fontAlgn="auto" latinLnBrk="0" hangingPunct="1">
              <a:lnSpc>
                <a:spcPct val="80000"/>
              </a:lnSpc>
              <a:spcBef>
                <a:spcPct val="20000"/>
              </a:spcBef>
              <a:spcAft>
                <a:spcPts val="0"/>
              </a:spcAft>
              <a:buClrTx/>
              <a:buSzTx/>
              <a:tabLst/>
              <a:defRPr/>
            </a:pPr>
            <a:r>
              <a:rPr lang="en-GB" altLang="zh-TW" sz="2400" baseline="0" dirty="0" smtClean="0">
                <a:solidFill>
                  <a:schemeClr val="bg1"/>
                </a:solidFill>
                <a:ea typeface="新細明體" pitchFamily="64" charset="-120"/>
              </a:rPr>
              <a:t>-  His pale skin and dark circles under eyes create an unhealthy image, as though he hasn’t been out in daylight and is isolated</a:t>
            </a:r>
          </a:p>
          <a:p>
            <a:pPr marR="0" lvl="0" algn="l" defTabSz="914400" rtl="0" eaLnBrk="1" fontAlgn="auto" latinLnBrk="0" hangingPunct="1">
              <a:lnSpc>
                <a:spcPct val="80000"/>
              </a:lnSpc>
              <a:spcBef>
                <a:spcPct val="20000"/>
              </a:spcBef>
              <a:spcAft>
                <a:spcPts val="0"/>
              </a:spcAft>
              <a:buClrTx/>
              <a:buSzTx/>
              <a:tabLst/>
              <a:defRPr/>
            </a:pPr>
            <a: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t>- His unusual clothing sets him apart from the others in the film and further establishes him as an outsider</a:t>
            </a:r>
            <a:endParaRPr kumimoji="0" lang="zh-TW" altLang="en-GB" sz="28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p:txBody>
      </p:sp>
      <p:sp>
        <p:nvSpPr>
          <p:cNvPr id="4" name="TextBox 3"/>
          <p:cNvSpPr txBox="1"/>
          <p:nvPr/>
        </p:nvSpPr>
        <p:spPr>
          <a:xfrm>
            <a:off x="107504" y="476672"/>
            <a:ext cx="2749151" cy="523220"/>
          </a:xfrm>
          <a:prstGeom prst="rect">
            <a:avLst/>
          </a:prstGeom>
          <a:noFill/>
        </p:spPr>
        <p:txBody>
          <a:bodyPr wrap="none" rtlCol="0">
            <a:spAutoFit/>
          </a:bodyPr>
          <a:lstStyle/>
          <a:p>
            <a:r>
              <a:rPr lang="en-GB" sz="2800" dirty="0" smtClean="0">
                <a:solidFill>
                  <a:schemeClr val="bg1"/>
                </a:solidFill>
              </a:rPr>
              <a:t>Hair and make up</a:t>
            </a:r>
            <a:endParaRPr lang="en-GB"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6499921" cy="523220"/>
          </a:xfrm>
          <a:prstGeom prst="rect">
            <a:avLst/>
          </a:prstGeom>
          <a:noFill/>
        </p:spPr>
        <p:txBody>
          <a:bodyPr wrap="none" rtlCol="0">
            <a:spAutoFit/>
          </a:bodyPr>
          <a:lstStyle/>
          <a:p>
            <a:r>
              <a:rPr lang="en-GB" sz="2800" dirty="0" smtClean="0">
                <a:solidFill>
                  <a:schemeClr val="bg1"/>
                </a:solidFill>
              </a:rPr>
              <a:t>Hair and make </a:t>
            </a:r>
            <a:r>
              <a:rPr lang="en-GB" sz="2800" dirty="0" smtClean="0">
                <a:solidFill>
                  <a:schemeClr val="bg1"/>
                </a:solidFill>
              </a:rPr>
              <a:t>up can indicate time periods</a:t>
            </a:r>
            <a:endParaRPr lang="en-GB" sz="280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8852" y="1140499"/>
            <a:ext cx="1851670" cy="246889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40499"/>
            <a:ext cx="1944216" cy="24286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129" y="1140499"/>
            <a:ext cx="2018320" cy="24688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912" y="1162365"/>
            <a:ext cx="2088940" cy="240682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08" y="4036090"/>
            <a:ext cx="1936965" cy="2311495"/>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2362" t="730" b="16590"/>
          <a:stretch/>
        </p:blipFill>
        <p:spPr>
          <a:xfrm>
            <a:off x="2218853" y="4036091"/>
            <a:ext cx="1851670" cy="231149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2073" y="4055851"/>
            <a:ext cx="1982201" cy="2291734"/>
          </a:xfrm>
          <a:prstGeom prst="rect">
            <a:avLst/>
          </a:prstGeom>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b="5958"/>
          <a:stretch/>
        </p:blipFill>
        <p:spPr>
          <a:xfrm>
            <a:off x="6404366" y="4036090"/>
            <a:ext cx="1694331" cy="2273230"/>
          </a:xfrm>
          <a:prstGeom prst="rect">
            <a:avLst/>
          </a:prstGeom>
        </p:spPr>
      </p:pic>
      <p:sp>
        <p:nvSpPr>
          <p:cNvPr id="14" name="TextBox 13"/>
          <p:cNvSpPr txBox="1"/>
          <p:nvPr/>
        </p:nvSpPr>
        <p:spPr>
          <a:xfrm>
            <a:off x="251392" y="3657951"/>
            <a:ext cx="7116051" cy="369332"/>
          </a:xfrm>
          <a:prstGeom prst="rect">
            <a:avLst/>
          </a:prstGeom>
          <a:noFill/>
        </p:spPr>
        <p:txBody>
          <a:bodyPr wrap="none" rtlCol="0">
            <a:spAutoFit/>
          </a:bodyPr>
          <a:lstStyle/>
          <a:p>
            <a:r>
              <a:rPr lang="en-GB" dirty="0" smtClean="0">
                <a:solidFill>
                  <a:schemeClr val="bg1"/>
                </a:solidFill>
              </a:rPr>
              <a:t>Victorian era	    1900-1910		1920		1930</a:t>
            </a:r>
            <a:endParaRPr lang="en-GB" dirty="0">
              <a:solidFill>
                <a:schemeClr val="bg1"/>
              </a:solidFill>
            </a:endParaRPr>
          </a:p>
        </p:txBody>
      </p:sp>
      <p:sp>
        <p:nvSpPr>
          <p:cNvPr id="15" name="TextBox 14"/>
          <p:cNvSpPr txBox="1"/>
          <p:nvPr/>
        </p:nvSpPr>
        <p:spPr>
          <a:xfrm>
            <a:off x="251392" y="6376153"/>
            <a:ext cx="7116051" cy="369332"/>
          </a:xfrm>
          <a:prstGeom prst="rect">
            <a:avLst/>
          </a:prstGeom>
          <a:noFill/>
        </p:spPr>
        <p:txBody>
          <a:bodyPr wrap="none" rtlCol="0">
            <a:spAutoFit/>
          </a:bodyPr>
          <a:lstStyle/>
          <a:p>
            <a:r>
              <a:rPr lang="en-GB" dirty="0" smtClean="0">
                <a:solidFill>
                  <a:schemeClr val="bg1"/>
                </a:solidFill>
              </a:rPr>
              <a:t>1940			1950		1960		1970</a:t>
            </a:r>
            <a:endParaRPr lang="en-GB" dirty="0">
              <a:solidFill>
                <a:schemeClr val="bg1"/>
              </a:solidFill>
            </a:endParaRPr>
          </a:p>
        </p:txBody>
      </p:sp>
    </p:spTree>
    <p:extLst>
      <p:ext uri="{BB962C8B-B14F-4D97-AF65-F5344CB8AC3E}">
        <p14:creationId xmlns:p14="http://schemas.microsoft.com/office/powerpoint/2010/main" val="2568353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499634" y="1"/>
            <a:ext cx="10976290" cy="6858000"/>
          </a:xfrm>
          <a:prstGeom prst="rect">
            <a:avLst/>
          </a:prstGeom>
          <a:noFill/>
        </p:spPr>
      </p:pic>
      <p:sp>
        <p:nvSpPr>
          <p:cNvPr id="5" name="Rectangle 4"/>
          <p:cNvSpPr/>
          <p:nvPr/>
        </p:nvSpPr>
        <p:spPr>
          <a:xfrm>
            <a:off x="179512" y="1308330"/>
            <a:ext cx="4572000" cy="6001643"/>
          </a:xfrm>
          <a:prstGeom prst="rect">
            <a:avLst/>
          </a:prstGeom>
        </p:spPr>
        <p:txBody>
          <a:bodyPr>
            <a:spAutoFit/>
          </a:bodyPr>
          <a:lstStyle/>
          <a:p>
            <a:pPr marL="514350" indent="-514350">
              <a:lnSpc>
                <a:spcPct val="80000"/>
              </a:lnSpc>
              <a:buFont typeface="+mj-lt"/>
              <a:buAutoNum type="arabicPeriod"/>
              <a:defRPr/>
            </a:pPr>
            <a:r>
              <a:rPr lang="en-GB" altLang="zh-TW" sz="3200" dirty="0">
                <a:solidFill>
                  <a:schemeClr val="bg1"/>
                </a:solidFill>
                <a:latin typeface="Adobe Arabic" pitchFamily="18" charset="-78"/>
                <a:ea typeface="新細明體" pitchFamily="64" charset="-120"/>
                <a:cs typeface="Adobe Arabic" pitchFamily="18" charset="-78"/>
              </a:rPr>
              <a:t>Settings </a:t>
            </a:r>
          </a:p>
          <a:p>
            <a:pPr marL="514350" indent="-514350">
              <a:lnSpc>
                <a:spcPct val="80000"/>
              </a:lnSpc>
              <a:buFont typeface="+mj-lt"/>
              <a:buAutoNum type="arabicPeriod"/>
              <a:defRPr/>
            </a:pPr>
            <a:endParaRPr lang="en-GB" altLang="zh-TW" sz="3200" dirty="0">
              <a:solidFill>
                <a:schemeClr val="bg1"/>
              </a:solidFill>
              <a:latin typeface="Adobe Arabic" pitchFamily="18" charset="-78"/>
              <a:ea typeface="新細明體" pitchFamily="64" charset="-120"/>
              <a:cs typeface="Adobe Arabic" pitchFamily="18" charset="-78"/>
            </a:endParaRPr>
          </a:p>
          <a:p>
            <a:pPr marL="514350" indent="-514350">
              <a:lnSpc>
                <a:spcPct val="80000"/>
              </a:lnSpc>
              <a:buFont typeface="+mj-lt"/>
              <a:buAutoNum type="arabicPeriod"/>
              <a:defRPr/>
            </a:pPr>
            <a:r>
              <a:rPr lang="en-GB" altLang="zh-TW" sz="3200" dirty="0" smtClean="0">
                <a:solidFill>
                  <a:schemeClr val="bg1"/>
                </a:solidFill>
                <a:latin typeface="Adobe Arabic" pitchFamily="18" charset="-78"/>
                <a:ea typeface="新細明體" pitchFamily="64" charset="-120"/>
                <a:cs typeface="Adobe Arabic" pitchFamily="18" charset="-78"/>
              </a:rPr>
              <a:t>Props</a:t>
            </a:r>
          </a:p>
          <a:p>
            <a:pPr marL="514350" indent="-514350">
              <a:lnSpc>
                <a:spcPct val="80000"/>
              </a:lnSpc>
              <a:buFont typeface="+mj-lt"/>
              <a:buAutoNum type="arabicPeriod"/>
              <a:defRPr/>
            </a:pPr>
            <a:endParaRPr lang="en-GB" altLang="zh-TW" sz="3200" dirty="0">
              <a:solidFill>
                <a:schemeClr val="bg1"/>
              </a:solidFill>
              <a:latin typeface="Adobe Arabic" pitchFamily="18" charset="-78"/>
              <a:ea typeface="新細明體" pitchFamily="64" charset="-120"/>
              <a:cs typeface="Adobe Arabic" pitchFamily="18" charset="-78"/>
            </a:endParaRPr>
          </a:p>
          <a:p>
            <a:pPr marL="514350" indent="-514350">
              <a:lnSpc>
                <a:spcPct val="80000"/>
              </a:lnSpc>
              <a:buFont typeface="+mj-lt"/>
              <a:buAutoNum type="arabicPeriod"/>
              <a:defRPr/>
            </a:pPr>
            <a:r>
              <a:rPr lang="en-GB" altLang="zh-TW" sz="3200" dirty="0" smtClean="0">
                <a:solidFill>
                  <a:schemeClr val="bg1"/>
                </a:solidFill>
                <a:latin typeface="Adobe Arabic" pitchFamily="18" charset="-78"/>
                <a:ea typeface="新細明體" pitchFamily="64" charset="-120"/>
                <a:cs typeface="Adobe Arabic" pitchFamily="18" charset="-78"/>
              </a:rPr>
              <a:t>Staging</a:t>
            </a:r>
            <a:r>
              <a:rPr lang="en-GB" altLang="zh-TW" sz="3200" dirty="0">
                <a:solidFill>
                  <a:schemeClr val="bg1"/>
                </a:solidFill>
                <a:latin typeface="Adobe Arabic" pitchFamily="18" charset="-78"/>
                <a:ea typeface="新細明體" pitchFamily="64" charset="-120"/>
                <a:cs typeface="Adobe Arabic" pitchFamily="18" charset="-78"/>
              </a:rPr>
              <a:t>/ framing</a:t>
            </a:r>
          </a:p>
          <a:p>
            <a:pPr marL="514350" indent="-514350">
              <a:lnSpc>
                <a:spcPct val="80000"/>
              </a:lnSpc>
              <a:buFont typeface="+mj-lt"/>
              <a:buAutoNum type="arabicPeriod"/>
              <a:defRPr/>
            </a:pPr>
            <a:endParaRPr lang="en-GB" altLang="zh-TW" sz="3200" dirty="0" smtClean="0">
              <a:solidFill>
                <a:schemeClr val="bg1"/>
              </a:solidFill>
              <a:latin typeface="Adobe Arabic" pitchFamily="18" charset="-78"/>
              <a:ea typeface="新細明體" pitchFamily="64" charset="-120"/>
              <a:cs typeface="Adobe Arabic" pitchFamily="18" charset="-78"/>
            </a:endParaRPr>
          </a:p>
          <a:p>
            <a:pPr marL="514350" indent="-514350">
              <a:lnSpc>
                <a:spcPct val="80000"/>
              </a:lnSpc>
              <a:buFont typeface="+mj-lt"/>
              <a:buAutoNum type="arabicPeriod"/>
              <a:defRPr/>
            </a:pPr>
            <a:r>
              <a:rPr lang="en-GB" altLang="zh-TW" sz="3200" dirty="0" smtClean="0">
                <a:solidFill>
                  <a:schemeClr val="bg1"/>
                </a:solidFill>
                <a:latin typeface="Adobe Arabic" pitchFamily="18" charset="-78"/>
                <a:ea typeface="新細明體" pitchFamily="64" charset="-120"/>
                <a:cs typeface="Adobe Arabic" pitchFamily="18" charset="-78"/>
              </a:rPr>
              <a:t>Figure expression and movement</a:t>
            </a:r>
          </a:p>
          <a:p>
            <a:pPr marL="514350" indent="-514350">
              <a:lnSpc>
                <a:spcPct val="80000"/>
              </a:lnSpc>
              <a:buFont typeface="+mj-lt"/>
              <a:buAutoNum type="arabicPeriod"/>
              <a:defRPr/>
            </a:pPr>
            <a:endParaRPr lang="en-GB" altLang="zh-TW" sz="3200" dirty="0">
              <a:solidFill>
                <a:schemeClr val="bg1"/>
              </a:solidFill>
              <a:latin typeface="Adobe Arabic" pitchFamily="18" charset="-78"/>
              <a:ea typeface="新細明體" pitchFamily="64" charset="-120"/>
              <a:cs typeface="Adobe Arabic" pitchFamily="18" charset="-78"/>
            </a:endParaRPr>
          </a:p>
          <a:p>
            <a:pPr marL="514350" indent="-514350">
              <a:lnSpc>
                <a:spcPct val="80000"/>
              </a:lnSpc>
              <a:buFont typeface="+mj-lt"/>
              <a:buAutoNum type="arabicPeriod"/>
              <a:defRPr/>
            </a:pPr>
            <a:r>
              <a:rPr lang="en-GB" altLang="zh-TW" sz="3200" dirty="0">
                <a:solidFill>
                  <a:schemeClr val="bg1"/>
                </a:solidFill>
                <a:latin typeface="Adobe Arabic" pitchFamily="18" charset="-78"/>
                <a:ea typeface="新細明體" pitchFamily="64" charset="-120"/>
                <a:cs typeface="Adobe Arabic" pitchFamily="18" charset="-78"/>
              </a:rPr>
              <a:t>Costume, hair &amp; make up</a:t>
            </a:r>
          </a:p>
          <a:p>
            <a:pPr marL="514350" indent="-514350">
              <a:lnSpc>
                <a:spcPct val="80000"/>
              </a:lnSpc>
              <a:buFont typeface="+mj-lt"/>
              <a:buAutoNum type="arabicPeriod"/>
              <a:defRPr/>
            </a:pPr>
            <a:endParaRPr lang="en-GB" altLang="zh-TW" sz="3200" dirty="0" smtClean="0">
              <a:solidFill>
                <a:schemeClr val="bg1"/>
              </a:solidFill>
              <a:latin typeface="Adobe Arabic" pitchFamily="18" charset="-78"/>
              <a:ea typeface="新細明體" pitchFamily="64" charset="-120"/>
              <a:cs typeface="Adobe Arabic" pitchFamily="18" charset="-78"/>
            </a:endParaRPr>
          </a:p>
          <a:p>
            <a:pPr marL="514350" indent="-514350">
              <a:lnSpc>
                <a:spcPct val="80000"/>
              </a:lnSpc>
              <a:buFont typeface="+mj-lt"/>
              <a:buAutoNum type="arabicPeriod"/>
              <a:defRPr/>
            </a:pPr>
            <a:r>
              <a:rPr lang="en-GB" altLang="zh-TW" sz="3200" dirty="0" smtClean="0">
                <a:solidFill>
                  <a:schemeClr val="bg1"/>
                </a:solidFill>
                <a:latin typeface="Adobe Arabic" pitchFamily="18" charset="-78"/>
                <a:ea typeface="新細明體" pitchFamily="64" charset="-120"/>
                <a:cs typeface="Adobe Arabic" pitchFamily="18" charset="-78"/>
              </a:rPr>
              <a:t>Lighting and colour</a:t>
            </a:r>
            <a:br>
              <a:rPr lang="en-GB" altLang="zh-TW" sz="3200" dirty="0" smtClean="0">
                <a:solidFill>
                  <a:schemeClr val="bg1"/>
                </a:solidFill>
                <a:latin typeface="Adobe Arabic" pitchFamily="18" charset="-78"/>
                <a:ea typeface="新細明體" pitchFamily="64" charset="-120"/>
                <a:cs typeface="Adobe Arabic" pitchFamily="18" charset="-78"/>
              </a:rPr>
            </a:br>
            <a:endParaRPr lang="en-GB" altLang="zh-TW" sz="3200" dirty="0">
              <a:solidFill>
                <a:schemeClr val="bg1"/>
              </a:solidFill>
              <a:latin typeface="Adobe Arabic" pitchFamily="18" charset="-78"/>
              <a:ea typeface="新細明體" pitchFamily="64" charset="-120"/>
              <a:cs typeface="Adobe Arabic" pitchFamily="18" charset="-78"/>
            </a:endParaRPr>
          </a:p>
          <a:p>
            <a:pPr>
              <a:lnSpc>
                <a:spcPct val="80000"/>
              </a:lnSpc>
              <a:defRPr/>
            </a:pPr>
            <a:endParaRPr lang="en-GB" altLang="zh-TW" sz="3200" dirty="0">
              <a:solidFill>
                <a:schemeClr val="bg1"/>
              </a:solidFill>
              <a:latin typeface="Adobe Arabic" pitchFamily="18" charset="-78"/>
              <a:ea typeface="新細明體" pitchFamily="64" charset="-120"/>
              <a:cs typeface="Adobe Arabic" pitchFamily="18" charset="-78"/>
            </a:endParaRPr>
          </a:p>
        </p:txBody>
      </p:sp>
      <p:sp>
        <p:nvSpPr>
          <p:cNvPr id="6" name="TextBox 5"/>
          <p:cNvSpPr txBox="1"/>
          <p:nvPr/>
        </p:nvSpPr>
        <p:spPr>
          <a:xfrm>
            <a:off x="683568" y="332656"/>
            <a:ext cx="5609904" cy="646331"/>
          </a:xfrm>
          <a:prstGeom prst="rect">
            <a:avLst/>
          </a:prstGeom>
          <a:noFill/>
        </p:spPr>
        <p:txBody>
          <a:bodyPr wrap="none" rtlCol="0">
            <a:spAutoFit/>
          </a:bodyPr>
          <a:lstStyle/>
          <a:p>
            <a:r>
              <a:rPr lang="en-GB" sz="3600" u="sng" dirty="0" smtClean="0">
                <a:solidFill>
                  <a:schemeClr val="bg1"/>
                </a:solidFill>
                <a:latin typeface="Adobe Arabic" pitchFamily="18" charset="-78"/>
                <a:cs typeface="Adobe Arabic" pitchFamily="18" charset="-78"/>
              </a:rPr>
              <a:t>The different elements of </a:t>
            </a:r>
            <a:r>
              <a:rPr lang="en-GB" sz="3600" u="sng" dirty="0" err="1" smtClean="0">
                <a:solidFill>
                  <a:schemeClr val="bg1"/>
                </a:solidFill>
                <a:latin typeface="Adobe Arabic" pitchFamily="18" charset="-78"/>
                <a:cs typeface="Adobe Arabic" pitchFamily="18" charset="-78"/>
              </a:rPr>
              <a:t>mise</a:t>
            </a:r>
            <a:r>
              <a:rPr lang="en-GB" sz="3600" u="sng" dirty="0">
                <a:solidFill>
                  <a:schemeClr val="bg1"/>
                </a:solidFill>
                <a:latin typeface="Adobe Arabic" pitchFamily="18" charset="-78"/>
                <a:cs typeface="Adobe Arabic" pitchFamily="18" charset="-78"/>
              </a:rPr>
              <a:t>-</a:t>
            </a:r>
            <a:r>
              <a:rPr lang="en-GB" sz="3600" u="sng" dirty="0" smtClean="0">
                <a:solidFill>
                  <a:schemeClr val="bg1"/>
                </a:solidFill>
                <a:latin typeface="Adobe Arabic" pitchFamily="18" charset="-78"/>
                <a:cs typeface="Adobe Arabic" pitchFamily="18" charset="-78"/>
              </a:rPr>
              <a:t>en-scene</a:t>
            </a:r>
            <a:endParaRPr lang="en-GB" sz="3600" u="sng" dirty="0">
              <a:solidFill>
                <a:schemeClr val="bg1"/>
              </a:solidFill>
              <a:latin typeface="Adobe Arabic" pitchFamily="18" charset="-78"/>
              <a:cs typeface="Adobe Arabic" pitchFamily="18"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2749151" cy="523220"/>
          </a:xfrm>
          <a:prstGeom prst="rect">
            <a:avLst/>
          </a:prstGeom>
          <a:noFill/>
        </p:spPr>
        <p:txBody>
          <a:bodyPr wrap="none" rtlCol="0">
            <a:spAutoFit/>
          </a:bodyPr>
          <a:lstStyle/>
          <a:p>
            <a:r>
              <a:rPr lang="en-GB" sz="2800" dirty="0" smtClean="0">
                <a:solidFill>
                  <a:schemeClr val="bg1"/>
                </a:solidFill>
              </a:rPr>
              <a:t>Hair and make up</a:t>
            </a:r>
            <a:endParaRPr lang="en-GB" sz="28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28" y="1264463"/>
            <a:ext cx="1733501" cy="23124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108" y="1251957"/>
            <a:ext cx="1872208" cy="232499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670" y="1244325"/>
            <a:ext cx="1872208" cy="234026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9177"/>
          <a:stretch/>
        </p:blipFill>
        <p:spPr>
          <a:xfrm>
            <a:off x="6467498" y="4002613"/>
            <a:ext cx="2271966" cy="2016225"/>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3924" b="1"/>
          <a:stretch/>
        </p:blipFill>
        <p:spPr>
          <a:xfrm>
            <a:off x="6862647" y="1226200"/>
            <a:ext cx="1869672" cy="2395068"/>
          </a:xfrm>
          <a:prstGeom prst="rect">
            <a:avLst/>
          </a:prstGeom>
        </p:spPr>
      </p:pic>
      <p:sp>
        <p:nvSpPr>
          <p:cNvPr id="16" name="TextBox 15"/>
          <p:cNvSpPr txBox="1"/>
          <p:nvPr/>
        </p:nvSpPr>
        <p:spPr>
          <a:xfrm>
            <a:off x="251392" y="3657951"/>
            <a:ext cx="9417963" cy="369332"/>
          </a:xfrm>
          <a:prstGeom prst="rect">
            <a:avLst/>
          </a:prstGeom>
          <a:noFill/>
        </p:spPr>
        <p:txBody>
          <a:bodyPr wrap="none" rtlCol="0">
            <a:spAutoFit/>
          </a:bodyPr>
          <a:lstStyle/>
          <a:p>
            <a:r>
              <a:rPr lang="en-GB" dirty="0" smtClean="0">
                <a:solidFill>
                  <a:schemeClr val="bg1"/>
                </a:solidFill>
              </a:rPr>
              <a:t>1980			1990		2000		2010			</a:t>
            </a:r>
            <a:endParaRPr lang="en-GB" dirty="0">
              <a:solidFill>
                <a:schemeClr val="bg1"/>
              </a:solidFill>
            </a:endParaRPr>
          </a:p>
        </p:txBody>
      </p:sp>
      <p:sp>
        <p:nvSpPr>
          <p:cNvPr id="17" name="TextBox 16"/>
          <p:cNvSpPr txBox="1"/>
          <p:nvPr/>
        </p:nvSpPr>
        <p:spPr>
          <a:xfrm>
            <a:off x="236451" y="4221088"/>
            <a:ext cx="6256136" cy="1754326"/>
          </a:xfrm>
          <a:prstGeom prst="rect">
            <a:avLst/>
          </a:prstGeom>
          <a:noFill/>
        </p:spPr>
        <p:txBody>
          <a:bodyPr wrap="none" rtlCol="0">
            <a:spAutoFit/>
          </a:bodyPr>
          <a:lstStyle/>
          <a:p>
            <a:r>
              <a:rPr lang="en-GB" dirty="0" smtClean="0">
                <a:solidFill>
                  <a:schemeClr val="bg1"/>
                </a:solidFill>
              </a:rPr>
              <a:t>Hair and make up can establish a time period, social status</a:t>
            </a:r>
            <a:br>
              <a:rPr lang="en-GB" dirty="0" smtClean="0">
                <a:solidFill>
                  <a:schemeClr val="bg1"/>
                </a:solidFill>
              </a:rPr>
            </a:br>
            <a:r>
              <a:rPr lang="en-GB" dirty="0" smtClean="0">
                <a:solidFill>
                  <a:schemeClr val="bg1"/>
                </a:solidFill>
              </a:rPr>
              <a:t>and even personality. If someone takes pride in their appearance</a:t>
            </a:r>
            <a:br>
              <a:rPr lang="en-GB" dirty="0" smtClean="0">
                <a:solidFill>
                  <a:schemeClr val="bg1"/>
                </a:solidFill>
              </a:rPr>
            </a:br>
            <a:r>
              <a:rPr lang="en-GB" dirty="0" smtClean="0">
                <a:solidFill>
                  <a:schemeClr val="bg1"/>
                </a:solidFill>
              </a:rPr>
              <a:t>and has immaculate hair and make up it could suggest they are</a:t>
            </a:r>
            <a:br>
              <a:rPr lang="en-GB" dirty="0" smtClean="0">
                <a:solidFill>
                  <a:schemeClr val="bg1"/>
                </a:solidFill>
              </a:rPr>
            </a:br>
            <a:r>
              <a:rPr lang="en-GB" dirty="0" smtClean="0">
                <a:solidFill>
                  <a:schemeClr val="bg1"/>
                </a:solidFill>
              </a:rPr>
              <a:t>a careful person with attention to detail, however it could also</a:t>
            </a:r>
            <a:br>
              <a:rPr lang="en-GB" dirty="0" smtClean="0">
                <a:solidFill>
                  <a:schemeClr val="bg1"/>
                </a:solidFill>
              </a:rPr>
            </a:br>
            <a:r>
              <a:rPr lang="en-GB" dirty="0" smtClean="0">
                <a:solidFill>
                  <a:schemeClr val="bg1"/>
                </a:solidFill>
              </a:rPr>
              <a:t>suggest vanity. It is important to consider how hair and make up</a:t>
            </a:r>
            <a:br>
              <a:rPr lang="en-GB" dirty="0" smtClean="0">
                <a:solidFill>
                  <a:schemeClr val="bg1"/>
                </a:solidFill>
              </a:rPr>
            </a:br>
            <a:r>
              <a:rPr lang="en-GB" dirty="0" smtClean="0">
                <a:solidFill>
                  <a:schemeClr val="bg1"/>
                </a:solidFill>
              </a:rPr>
              <a:t>works with other </a:t>
            </a:r>
            <a:r>
              <a:rPr lang="en-GB" dirty="0" err="1" smtClean="0">
                <a:solidFill>
                  <a:schemeClr val="bg1"/>
                </a:solidFill>
              </a:rPr>
              <a:t>mise</a:t>
            </a:r>
            <a:r>
              <a:rPr lang="en-GB" dirty="0" smtClean="0">
                <a:solidFill>
                  <a:schemeClr val="bg1"/>
                </a:solidFill>
              </a:rPr>
              <a:t> </a:t>
            </a:r>
            <a:r>
              <a:rPr lang="en-GB" dirty="0" err="1" smtClean="0">
                <a:solidFill>
                  <a:schemeClr val="bg1"/>
                </a:solidFill>
              </a:rPr>
              <a:t>en</a:t>
            </a:r>
            <a:r>
              <a:rPr lang="en-GB" dirty="0" smtClean="0">
                <a:solidFill>
                  <a:schemeClr val="bg1"/>
                </a:solidFill>
              </a:rPr>
              <a:t> scene factors.</a:t>
            </a:r>
            <a:endParaRPr lang="en-GB" dirty="0">
              <a:solidFill>
                <a:schemeClr val="bg1"/>
              </a:solidFill>
            </a:endParaRPr>
          </a:p>
        </p:txBody>
      </p:sp>
    </p:spTree>
    <p:extLst>
      <p:ext uri="{BB962C8B-B14F-4D97-AF65-F5344CB8AC3E}">
        <p14:creationId xmlns:p14="http://schemas.microsoft.com/office/powerpoint/2010/main" val="1347729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6. </a:t>
            </a:r>
            <a:r>
              <a:rPr lang="en-GB" dirty="0">
                <a:solidFill>
                  <a:schemeClr val="bg1"/>
                </a:solidFill>
              </a:rPr>
              <a:t>L</a:t>
            </a:r>
            <a:r>
              <a:rPr lang="en-GB" dirty="0" smtClean="0">
                <a:solidFill>
                  <a:schemeClr val="bg1"/>
                </a:solidFill>
              </a:rPr>
              <a:t>ighting and colour</a:t>
            </a:r>
            <a:endParaRPr lang="en-GB"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67" y="3966596"/>
            <a:ext cx="4367403" cy="246629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7" y="1278996"/>
            <a:ext cx="4572000" cy="257175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226" b="-3118"/>
          <a:stretch/>
        </p:blipFill>
        <p:spPr>
          <a:xfrm>
            <a:off x="4716016" y="1268760"/>
            <a:ext cx="3859893" cy="2604083"/>
          </a:xfrm>
          <a:prstGeom prst="rect">
            <a:avLst/>
          </a:prstGeom>
        </p:spPr>
      </p:pic>
      <p:sp>
        <p:nvSpPr>
          <p:cNvPr id="7" name="TextBox 6"/>
          <p:cNvSpPr txBox="1"/>
          <p:nvPr/>
        </p:nvSpPr>
        <p:spPr>
          <a:xfrm>
            <a:off x="4615677" y="3933056"/>
            <a:ext cx="4528323" cy="2862322"/>
          </a:xfrm>
          <a:prstGeom prst="rect">
            <a:avLst/>
          </a:prstGeom>
          <a:noFill/>
        </p:spPr>
        <p:txBody>
          <a:bodyPr wrap="square" rtlCol="0">
            <a:spAutoFit/>
          </a:bodyPr>
          <a:lstStyle/>
          <a:p>
            <a:r>
              <a:rPr lang="en-GB" dirty="0" smtClean="0">
                <a:solidFill>
                  <a:schemeClr val="bg1"/>
                </a:solidFill>
              </a:rPr>
              <a:t>Filmmakers often use lighting and colour </a:t>
            </a:r>
            <a:br>
              <a:rPr lang="en-GB" dirty="0" smtClean="0">
                <a:solidFill>
                  <a:schemeClr val="bg1"/>
                </a:solidFill>
              </a:rPr>
            </a:br>
            <a:r>
              <a:rPr lang="en-GB" dirty="0" smtClean="0">
                <a:solidFill>
                  <a:schemeClr val="bg1"/>
                </a:solidFill>
              </a:rPr>
              <a:t>to create atmosphere. Sometimes directors</a:t>
            </a:r>
            <a:br>
              <a:rPr lang="en-GB" dirty="0" smtClean="0">
                <a:solidFill>
                  <a:schemeClr val="bg1"/>
                </a:solidFill>
              </a:rPr>
            </a:br>
            <a:r>
              <a:rPr lang="en-GB" dirty="0" smtClean="0">
                <a:solidFill>
                  <a:schemeClr val="bg1"/>
                </a:solidFill>
              </a:rPr>
              <a:t>have a signature style which is shaped by their </a:t>
            </a:r>
            <a:br>
              <a:rPr lang="en-GB" dirty="0" smtClean="0">
                <a:solidFill>
                  <a:schemeClr val="bg1"/>
                </a:solidFill>
              </a:rPr>
            </a:br>
            <a:r>
              <a:rPr lang="en-GB" dirty="0" smtClean="0">
                <a:solidFill>
                  <a:schemeClr val="bg1"/>
                </a:solidFill>
              </a:rPr>
              <a:t>use of colour in film.</a:t>
            </a:r>
          </a:p>
          <a:p>
            <a:r>
              <a:rPr lang="en-GB" dirty="0" smtClean="0">
                <a:solidFill>
                  <a:schemeClr val="bg1"/>
                </a:solidFill>
              </a:rPr>
              <a:t>Here in Sophia Coppola’s The Virgin Suicides</a:t>
            </a:r>
            <a:br>
              <a:rPr lang="en-GB" dirty="0" smtClean="0">
                <a:solidFill>
                  <a:schemeClr val="bg1"/>
                </a:solidFill>
              </a:rPr>
            </a:br>
            <a:r>
              <a:rPr lang="en-GB" dirty="0" smtClean="0">
                <a:solidFill>
                  <a:schemeClr val="bg1"/>
                </a:solidFill>
              </a:rPr>
              <a:t>she uses a nostalgic, warm colour palette to</a:t>
            </a:r>
            <a:br>
              <a:rPr lang="en-GB" dirty="0" smtClean="0">
                <a:solidFill>
                  <a:schemeClr val="bg1"/>
                </a:solidFill>
              </a:rPr>
            </a:br>
            <a:r>
              <a:rPr lang="en-GB" dirty="0" smtClean="0">
                <a:solidFill>
                  <a:schemeClr val="bg1"/>
                </a:solidFill>
              </a:rPr>
              <a:t>show youth and summertime. </a:t>
            </a:r>
            <a:br>
              <a:rPr lang="en-GB" dirty="0" smtClean="0">
                <a:solidFill>
                  <a:schemeClr val="bg1"/>
                </a:solidFill>
              </a:rPr>
            </a:br>
            <a:r>
              <a:rPr lang="en-GB" dirty="0" smtClean="0">
                <a:solidFill>
                  <a:schemeClr val="bg1"/>
                </a:solidFill>
              </a:rPr>
              <a:t>Yet the girls’ body </a:t>
            </a:r>
            <a:r>
              <a:rPr lang="en-GB" dirty="0" smtClean="0">
                <a:solidFill>
                  <a:schemeClr val="bg1"/>
                </a:solidFill>
              </a:rPr>
              <a:t>language and use of colder colours in the photo on the left suggests that </a:t>
            </a:r>
            <a:r>
              <a:rPr lang="en-GB" dirty="0" smtClean="0">
                <a:solidFill>
                  <a:schemeClr val="bg1"/>
                </a:solidFill>
              </a:rPr>
              <a:t>they </a:t>
            </a:r>
            <a:r>
              <a:rPr lang="en-GB" dirty="0" smtClean="0">
                <a:solidFill>
                  <a:schemeClr val="bg1"/>
                </a:solidFill>
              </a:rPr>
              <a:t>are bored </a:t>
            </a:r>
            <a:r>
              <a:rPr lang="en-GB" dirty="0" smtClean="0">
                <a:solidFill>
                  <a:schemeClr val="bg1"/>
                </a:solidFill>
              </a:rPr>
              <a:t>and unhappy. </a:t>
            </a:r>
            <a:endParaRPr lang="en-GB" dirty="0">
              <a:solidFill>
                <a:schemeClr val="bg1"/>
              </a:solidFill>
            </a:endParaRPr>
          </a:p>
        </p:txBody>
      </p:sp>
    </p:spTree>
    <p:extLst>
      <p:ext uri="{BB962C8B-B14F-4D97-AF65-F5344CB8AC3E}">
        <p14:creationId xmlns:p14="http://schemas.microsoft.com/office/powerpoint/2010/main" val="2323776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6. </a:t>
            </a:r>
            <a:r>
              <a:rPr lang="en-GB" dirty="0">
                <a:solidFill>
                  <a:schemeClr val="bg1"/>
                </a:solidFill>
              </a:rPr>
              <a:t>L</a:t>
            </a:r>
            <a:r>
              <a:rPr lang="en-GB" dirty="0" smtClean="0">
                <a:solidFill>
                  <a:schemeClr val="bg1"/>
                </a:solidFill>
              </a:rPr>
              <a:t>ighting and colour</a:t>
            </a:r>
            <a:endParaRPr lang="en-GB" dirty="0">
              <a:solidFill>
                <a:schemeClr val="bg1"/>
              </a:solidFill>
            </a:endParaRPr>
          </a:p>
        </p:txBody>
      </p:sp>
      <p:pic>
        <p:nvPicPr>
          <p:cNvPr id="7" name="Content Placeholder 6">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922" y="1600200"/>
            <a:ext cx="8046156" cy="4525963"/>
          </a:xfrm>
        </p:spPr>
      </p:pic>
      <p:sp>
        <p:nvSpPr>
          <p:cNvPr id="8" name="Rectangle 7"/>
          <p:cNvSpPr/>
          <p:nvPr/>
        </p:nvSpPr>
        <p:spPr>
          <a:xfrm>
            <a:off x="179512" y="6246788"/>
            <a:ext cx="8964488" cy="646331"/>
          </a:xfrm>
          <a:prstGeom prst="rect">
            <a:avLst/>
          </a:prstGeom>
        </p:spPr>
        <p:txBody>
          <a:bodyPr wrap="square">
            <a:spAutoFit/>
          </a:bodyPr>
          <a:lstStyle/>
          <a:p>
            <a:r>
              <a:rPr lang="en-GB" dirty="0">
                <a:hlinkClick r:id="rId2"/>
              </a:rPr>
              <a:t>https://www.studiobinder.com/blog/how-to-use-color-in-film-50-examples-of-movie-color-palettes/</a:t>
            </a:r>
            <a:endParaRPr lang="en-GB" dirty="0"/>
          </a:p>
        </p:txBody>
      </p:sp>
    </p:spTree>
    <p:extLst>
      <p:ext uri="{BB962C8B-B14F-4D97-AF65-F5344CB8AC3E}">
        <p14:creationId xmlns:p14="http://schemas.microsoft.com/office/powerpoint/2010/main" val="2301975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750" y="274638"/>
            <a:ext cx="7048500" cy="2924175"/>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361" b="22744"/>
          <a:stretch/>
        </p:blipFill>
        <p:spPr>
          <a:xfrm>
            <a:off x="471752" y="3356992"/>
            <a:ext cx="8228571" cy="2448272"/>
          </a:xfrm>
          <a:prstGeom prst="rect">
            <a:avLst/>
          </a:prstGeom>
        </p:spPr>
      </p:pic>
      <p:sp>
        <p:nvSpPr>
          <p:cNvPr id="6" name="TextBox 5"/>
          <p:cNvSpPr txBox="1"/>
          <p:nvPr/>
        </p:nvSpPr>
        <p:spPr>
          <a:xfrm>
            <a:off x="0" y="5928894"/>
            <a:ext cx="8983934" cy="646331"/>
          </a:xfrm>
          <a:prstGeom prst="rect">
            <a:avLst/>
          </a:prstGeom>
          <a:noFill/>
        </p:spPr>
        <p:txBody>
          <a:bodyPr wrap="none" rtlCol="0">
            <a:spAutoFit/>
          </a:bodyPr>
          <a:lstStyle/>
          <a:p>
            <a:r>
              <a:rPr lang="en-GB" dirty="0" smtClean="0">
                <a:solidFill>
                  <a:schemeClr val="bg1"/>
                </a:solidFill>
              </a:rPr>
              <a:t>Green hues usually suggest nature, but here the lack of natural warm hues used for skin </a:t>
            </a:r>
            <a:r>
              <a:rPr lang="en-GB" dirty="0" smtClean="0">
                <a:solidFill>
                  <a:schemeClr val="bg1"/>
                </a:solidFill>
              </a:rPr>
              <a:t>tones</a:t>
            </a:r>
            <a:br>
              <a:rPr lang="en-GB" dirty="0" smtClean="0">
                <a:solidFill>
                  <a:schemeClr val="bg1"/>
                </a:solidFill>
              </a:rPr>
            </a:br>
            <a:r>
              <a:rPr lang="en-GB" dirty="0" smtClean="0">
                <a:solidFill>
                  <a:schemeClr val="bg1"/>
                </a:solidFill>
              </a:rPr>
              <a:t>suggests </a:t>
            </a:r>
            <a:r>
              <a:rPr lang="en-GB" dirty="0" smtClean="0">
                <a:solidFill>
                  <a:schemeClr val="bg1"/>
                </a:solidFill>
              </a:rPr>
              <a:t>a lack of human presence in films such as The Matrix and Blade </a:t>
            </a:r>
            <a:r>
              <a:rPr lang="en-GB" dirty="0" smtClean="0">
                <a:solidFill>
                  <a:schemeClr val="bg1"/>
                </a:solidFill>
              </a:rPr>
              <a:t>Runner</a:t>
            </a:r>
            <a:r>
              <a:rPr lang="en-GB"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2929153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0047"/>
          <a:stretch/>
        </p:blipFill>
        <p:spPr>
          <a:xfrm>
            <a:off x="2150989" y="292091"/>
            <a:ext cx="6678555" cy="2260848"/>
          </a:xfrm>
        </p:spPr>
      </p:pic>
      <p:pic>
        <p:nvPicPr>
          <p:cNvPr id="5" name="Picture 2" descr="http://api.ning.com/files/kV4MbYiv7oTeaqP8GYRyZ79DJeIWnOB3R6VHC*tTfB0TBSt*T03tqRcGQ15yh0fEMrQdI53LG7G34Qi1KHlgoxYQ**G5JFcv/1082095402.jpeg"/>
          <p:cNvPicPr>
            <a:picLocks noChangeAspect="1" noChangeArrowheads="1"/>
          </p:cNvPicPr>
          <p:nvPr/>
        </p:nvPicPr>
        <p:blipFill>
          <a:blip r:embed="rId3" cstate="print"/>
          <a:srcRect/>
          <a:stretch>
            <a:fillRect/>
          </a:stretch>
        </p:blipFill>
        <p:spPr bwMode="auto">
          <a:xfrm>
            <a:off x="4860032" y="3140968"/>
            <a:ext cx="3966136" cy="3369172"/>
          </a:xfrm>
          <a:prstGeom prst="rect">
            <a:avLst/>
          </a:prstGeom>
          <a:noFill/>
        </p:spPr>
      </p:pic>
      <p:sp>
        <p:nvSpPr>
          <p:cNvPr id="6" name="Rectangle 5"/>
          <p:cNvSpPr/>
          <p:nvPr/>
        </p:nvSpPr>
        <p:spPr>
          <a:xfrm>
            <a:off x="179512" y="2996952"/>
            <a:ext cx="4572000" cy="3139321"/>
          </a:xfrm>
          <a:prstGeom prst="rect">
            <a:avLst/>
          </a:prstGeom>
        </p:spPr>
        <p:txBody>
          <a:bodyPr>
            <a:spAutoFit/>
          </a:bodyPr>
          <a:lstStyle/>
          <a:p>
            <a:r>
              <a:rPr lang="en-GB" dirty="0" smtClean="0">
                <a:solidFill>
                  <a:schemeClr val="bg1"/>
                </a:solidFill>
              </a:rPr>
              <a:t>Sepia tones and saturated colours create</a:t>
            </a:r>
            <a:br>
              <a:rPr lang="en-GB" dirty="0" smtClean="0">
                <a:solidFill>
                  <a:schemeClr val="bg1"/>
                </a:solidFill>
              </a:rPr>
            </a:br>
            <a:r>
              <a:rPr lang="en-GB" dirty="0" smtClean="0">
                <a:solidFill>
                  <a:schemeClr val="bg1"/>
                </a:solidFill>
              </a:rPr>
              <a:t>warmth and a </a:t>
            </a:r>
            <a:r>
              <a:rPr lang="en-GB" dirty="0" smtClean="0">
                <a:solidFill>
                  <a:schemeClr val="bg1"/>
                </a:solidFill>
              </a:rPr>
              <a:t>romanticised, </a:t>
            </a:r>
            <a:r>
              <a:rPr lang="en-GB" dirty="0" smtClean="0">
                <a:solidFill>
                  <a:schemeClr val="bg1"/>
                </a:solidFill>
              </a:rPr>
              <a:t>positive atmosphere, again helping draw</a:t>
            </a:r>
            <a:br>
              <a:rPr lang="en-GB" dirty="0" smtClean="0">
                <a:solidFill>
                  <a:schemeClr val="bg1"/>
                </a:solidFill>
              </a:rPr>
            </a:br>
            <a:r>
              <a:rPr lang="en-GB" dirty="0" smtClean="0">
                <a:solidFill>
                  <a:schemeClr val="bg1"/>
                </a:solidFill>
              </a:rPr>
              <a:t>the spectator into that world of film</a:t>
            </a:r>
            <a:r>
              <a:rPr lang="en-GB" dirty="0" smtClean="0">
                <a:solidFill>
                  <a:schemeClr val="bg1"/>
                </a:solidFill>
              </a:rPr>
              <a:t>.</a:t>
            </a:r>
          </a:p>
          <a:p>
            <a:endParaRPr lang="en-US" dirty="0">
              <a:solidFill>
                <a:schemeClr val="bg1"/>
              </a:solidFill>
            </a:endParaRPr>
          </a:p>
          <a:p>
            <a:r>
              <a:rPr lang="en-US" dirty="0" err="1" smtClean="0">
                <a:solidFill>
                  <a:schemeClr val="bg1"/>
                </a:solidFill>
              </a:rPr>
              <a:t>Colours</a:t>
            </a:r>
            <a:r>
              <a:rPr lang="en-US" dirty="0" smtClean="0">
                <a:solidFill>
                  <a:schemeClr val="bg1"/>
                </a:solidFill>
              </a:rPr>
              <a:t> often have certain connotations (see the link of slide 6. Lighting and </a:t>
            </a:r>
            <a:r>
              <a:rPr lang="en-US" dirty="0" err="1" smtClean="0">
                <a:solidFill>
                  <a:schemeClr val="bg1"/>
                </a:solidFill>
              </a:rPr>
              <a:t>colour</a:t>
            </a:r>
            <a:r>
              <a:rPr lang="en-US" dirty="0" smtClean="0">
                <a:solidFill>
                  <a:schemeClr val="bg1"/>
                </a:solidFill>
              </a:rPr>
              <a:t>)</a:t>
            </a:r>
          </a:p>
          <a:p>
            <a:endParaRPr lang="en-US" dirty="0">
              <a:solidFill>
                <a:schemeClr val="bg1"/>
              </a:solidFill>
            </a:endParaRPr>
          </a:p>
          <a:p>
            <a:r>
              <a:rPr lang="en-US" dirty="0" smtClean="0">
                <a:solidFill>
                  <a:schemeClr val="bg1"/>
                </a:solidFill>
              </a:rPr>
              <a:t>Warm tones indicate positive moods, as</a:t>
            </a:r>
            <a:br>
              <a:rPr lang="en-US" dirty="0" smtClean="0">
                <a:solidFill>
                  <a:schemeClr val="bg1"/>
                </a:solidFill>
              </a:rPr>
            </a:br>
            <a:r>
              <a:rPr lang="en-US" dirty="0" smtClean="0">
                <a:solidFill>
                  <a:schemeClr val="bg1"/>
                </a:solidFill>
              </a:rPr>
              <a:t>depicted by the stills from the films Amelie (2001) and Love Actually (2003) on the right. </a:t>
            </a:r>
            <a:endParaRPr lang="en-GB" dirty="0">
              <a:solidFill>
                <a:schemeClr val="bg1"/>
              </a:solidFill>
            </a:endParaRPr>
          </a:p>
        </p:txBody>
      </p:sp>
    </p:spTree>
    <p:extLst>
      <p:ext uri="{BB962C8B-B14F-4D97-AF65-F5344CB8AC3E}">
        <p14:creationId xmlns:p14="http://schemas.microsoft.com/office/powerpoint/2010/main" val="174061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6. </a:t>
            </a:r>
            <a:r>
              <a:rPr lang="en-GB" dirty="0">
                <a:solidFill>
                  <a:schemeClr val="bg1"/>
                </a:solidFill>
              </a:rPr>
              <a:t>L</a:t>
            </a:r>
            <a:r>
              <a:rPr lang="en-GB" dirty="0" smtClean="0">
                <a:solidFill>
                  <a:schemeClr val="bg1"/>
                </a:solidFill>
              </a:rPr>
              <a:t>ighting and colour</a:t>
            </a:r>
            <a:endParaRPr lang="en-GB" dirty="0">
              <a:solidFill>
                <a:schemeClr val="bg1"/>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96136" y="1417638"/>
            <a:ext cx="3017308" cy="4525963"/>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61716"/>
            <a:ext cx="2741290" cy="3837806"/>
          </a:xfrm>
          <a:prstGeom prst="rect">
            <a:avLst/>
          </a:prstGeom>
        </p:spPr>
      </p:pic>
      <p:sp>
        <p:nvSpPr>
          <p:cNvPr id="12" name="Rectangle 11"/>
          <p:cNvSpPr/>
          <p:nvPr/>
        </p:nvSpPr>
        <p:spPr>
          <a:xfrm>
            <a:off x="3234154" y="1745764"/>
            <a:ext cx="2304256" cy="3970318"/>
          </a:xfrm>
          <a:prstGeom prst="rect">
            <a:avLst/>
          </a:prstGeom>
        </p:spPr>
        <p:txBody>
          <a:bodyPr wrap="square">
            <a:spAutoFit/>
          </a:bodyPr>
          <a:lstStyle/>
          <a:p>
            <a:r>
              <a:rPr lang="en-GB" dirty="0" smtClean="0">
                <a:solidFill>
                  <a:schemeClr val="bg1"/>
                </a:solidFill>
              </a:rPr>
              <a:t>Colour can also be used selectively to highlight important objects or people.</a:t>
            </a:r>
          </a:p>
          <a:p>
            <a:r>
              <a:rPr lang="en-GB" dirty="0" smtClean="0">
                <a:solidFill>
                  <a:schemeClr val="bg1"/>
                </a:solidFill>
              </a:rPr>
              <a:t>The red coat in Schindler’s list places focus on the young girl who is wearing it, whereas in Sin City the red lips sexualise the character and represent her as a femme fatale. </a:t>
            </a:r>
            <a:endParaRPr lang="en-GB" dirty="0" smtClean="0">
              <a:solidFill>
                <a:schemeClr val="bg1"/>
              </a:solidFill>
            </a:endParaRPr>
          </a:p>
          <a:p>
            <a:r>
              <a:rPr lang="en-GB" dirty="0" smtClean="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3493699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smtClean="0">
                <a:solidFill>
                  <a:srgbClr val="FFFFFF"/>
                </a:solidFill>
              </a:rPr>
              <a:t>Mise En Scene Analysis</a:t>
            </a:r>
          </a:p>
        </p:txBody>
      </p:sp>
      <p:sp>
        <p:nvSpPr>
          <p:cNvPr id="18435" name="Content Placeholder 2"/>
          <p:cNvSpPr>
            <a:spLocks noGrp="1"/>
          </p:cNvSpPr>
          <p:nvPr>
            <p:ph idx="1"/>
          </p:nvPr>
        </p:nvSpPr>
        <p:spPr>
          <a:xfrm>
            <a:off x="457200" y="1628800"/>
            <a:ext cx="8229600" cy="4968552"/>
          </a:xfrm>
        </p:spPr>
        <p:txBody>
          <a:bodyPr>
            <a:normAutofit/>
          </a:bodyPr>
          <a:lstStyle/>
          <a:p>
            <a:pPr eaLnBrk="1" hangingPunct="1">
              <a:defRPr/>
            </a:pPr>
            <a:r>
              <a:rPr lang="en-GB" sz="2400" dirty="0" smtClean="0">
                <a:solidFill>
                  <a:srgbClr val="FF7C80"/>
                </a:solidFill>
              </a:rPr>
              <a:t>Now, watch </a:t>
            </a:r>
            <a:r>
              <a:rPr lang="en-GB" sz="2400" dirty="0" smtClean="0">
                <a:solidFill>
                  <a:srgbClr val="FF7C80"/>
                </a:solidFill>
              </a:rPr>
              <a:t>a short film clip of your choice (roughly 2-5 minutes long) and note down how the following are used:</a:t>
            </a:r>
            <a:r>
              <a:rPr lang="en-GB" sz="2400" dirty="0" smtClean="0">
                <a:solidFill>
                  <a:srgbClr val="FF7C80"/>
                </a:solidFill>
              </a:rPr>
              <a:t/>
            </a:r>
            <a:br>
              <a:rPr lang="en-GB" sz="2400" dirty="0" smtClean="0">
                <a:solidFill>
                  <a:srgbClr val="FF7C80"/>
                </a:solidFill>
              </a:rPr>
            </a:br>
            <a:endParaRPr lang="en-GB" sz="2400" dirty="0" smtClean="0">
              <a:solidFill>
                <a:srgbClr val="FF7C80"/>
              </a:solidFill>
            </a:endParaRPr>
          </a:p>
          <a:p>
            <a:pPr eaLnBrk="1" hangingPunct="1">
              <a:defRPr/>
            </a:pPr>
            <a:endParaRPr lang="en-GB" sz="1000" dirty="0" smtClean="0">
              <a:solidFill>
                <a:srgbClr val="FF7C80"/>
              </a:solidFill>
            </a:endParaRPr>
          </a:p>
          <a:p>
            <a:pPr>
              <a:lnSpc>
                <a:spcPct val="80000"/>
              </a:lnSpc>
              <a:defRPr/>
            </a:pPr>
            <a:r>
              <a:rPr lang="en-US" altLang="zh-TW" sz="2000" dirty="0">
                <a:solidFill>
                  <a:srgbClr val="FFFFFF"/>
                </a:solidFill>
                <a:ea typeface="新細明體" pitchFamily="64" charset="-120"/>
              </a:rPr>
              <a:t>Settings </a:t>
            </a:r>
          </a:p>
          <a:p>
            <a:pPr>
              <a:lnSpc>
                <a:spcPct val="80000"/>
              </a:lnSpc>
              <a:defRPr/>
            </a:pPr>
            <a:endParaRPr lang="en-US" altLang="zh-TW" sz="2000" dirty="0">
              <a:solidFill>
                <a:srgbClr val="FFFFFF"/>
              </a:solidFill>
              <a:ea typeface="新細明體" pitchFamily="64" charset="-120"/>
            </a:endParaRPr>
          </a:p>
          <a:p>
            <a:pPr>
              <a:lnSpc>
                <a:spcPct val="80000"/>
              </a:lnSpc>
              <a:defRPr/>
            </a:pPr>
            <a:r>
              <a:rPr lang="en-US" altLang="zh-TW" sz="2000" dirty="0">
                <a:solidFill>
                  <a:srgbClr val="FFFFFF"/>
                </a:solidFill>
                <a:ea typeface="新細明體" pitchFamily="64" charset="-120"/>
              </a:rPr>
              <a:t>Props</a:t>
            </a:r>
          </a:p>
          <a:p>
            <a:pPr>
              <a:lnSpc>
                <a:spcPct val="80000"/>
              </a:lnSpc>
              <a:defRPr/>
            </a:pPr>
            <a:endParaRPr lang="en-US" altLang="zh-TW" sz="2000" dirty="0">
              <a:solidFill>
                <a:srgbClr val="FFFFFF"/>
              </a:solidFill>
              <a:ea typeface="新細明體" pitchFamily="64" charset="-120"/>
            </a:endParaRPr>
          </a:p>
          <a:p>
            <a:pPr>
              <a:lnSpc>
                <a:spcPct val="80000"/>
              </a:lnSpc>
              <a:defRPr/>
            </a:pPr>
            <a:r>
              <a:rPr lang="en-US" altLang="zh-TW" sz="2000" dirty="0">
                <a:solidFill>
                  <a:srgbClr val="FFFFFF"/>
                </a:solidFill>
                <a:ea typeface="新細明體" pitchFamily="64" charset="-120"/>
              </a:rPr>
              <a:t>Staging</a:t>
            </a:r>
          </a:p>
          <a:p>
            <a:pPr>
              <a:lnSpc>
                <a:spcPct val="80000"/>
              </a:lnSpc>
              <a:defRPr/>
            </a:pPr>
            <a:endParaRPr lang="en-US" altLang="zh-TW" sz="2000" dirty="0">
              <a:solidFill>
                <a:srgbClr val="FFFFFF"/>
              </a:solidFill>
              <a:ea typeface="新細明體" pitchFamily="64" charset="-120"/>
            </a:endParaRPr>
          </a:p>
          <a:p>
            <a:pPr>
              <a:lnSpc>
                <a:spcPct val="80000"/>
              </a:lnSpc>
              <a:defRPr/>
            </a:pPr>
            <a:r>
              <a:rPr lang="en-US" altLang="zh-TW" sz="2000" dirty="0">
                <a:solidFill>
                  <a:srgbClr val="FFFFFF"/>
                </a:solidFill>
                <a:ea typeface="新細明體" pitchFamily="64" charset="-120"/>
              </a:rPr>
              <a:t>Costume, hair &amp; make up</a:t>
            </a:r>
          </a:p>
          <a:p>
            <a:pPr>
              <a:lnSpc>
                <a:spcPct val="80000"/>
              </a:lnSpc>
              <a:defRPr/>
            </a:pPr>
            <a:endParaRPr lang="en-US" altLang="zh-TW" sz="2000" dirty="0">
              <a:solidFill>
                <a:srgbClr val="FFFFFF"/>
              </a:solidFill>
              <a:ea typeface="新細明體" pitchFamily="64" charset="-120"/>
            </a:endParaRPr>
          </a:p>
          <a:p>
            <a:pPr>
              <a:lnSpc>
                <a:spcPct val="80000"/>
              </a:lnSpc>
              <a:defRPr/>
            </a:pPr>
            <a:r>
              <a:rPr lang="en-US" altLang="zh-TW" sz="2000" dirty="0">
                <a:solidFill>
                  <a:srgbClr val="FFFFFF"/>
                </a:solidFill>
                <a:ea typeface="新細明體" pitchFamily="64" charset="-120"/>
              </a:rPr>
              <a:t>Figure expression and </a:t>
            </a:r>
            <a:r>
              <a:rPr lang="en-US" altLang="zh-TW" sz="2000" dirty="0" smtClean="0">
                <a:solidFill>
                  <a:srgbClr val="FFFFFF"/>
                </a:solidFill>
                <a:ea typeface="新細明體" pitchFamily="64" charset="-120"/>
              </a:rPr>
              <a:t>movement</a:t>
            </a:r>
          </a:p>
          <a:p>
            <a:pPr>
              <a:lnSpc>
                <a:spcPct val="80000"/>
              </a:lnSpc>
              <a:defRPr/>
            </a:pPr>
            <a:endParaRPr lang="en-US" sz="2000" dirty="0">
              <a:solidFill>
                <a:srgbClr val="FFFFFF"/>
              </a:solidFill>
              <a:ea typeface="新細明體" pitchFamily="64" charset="-120"/>
            </a:endParaRPr>
          </a:p>
          <a:p>
            <a:pPr>
              <a:lnSpc>
                <a:spcPct val="80000"/>
              </a:lnSpc>
              <a:defRPr/>
            </a:pPr>
            <a:r>
              <a:rPr lang="en-US" sz="2000" dirty="0" smtClean="0">
                <a:solidFill>
                  <a:srgbClr val="FFFFFF"/>
                </a:solidFill>
                <a:ea typeface="新細明體" pitchFamily="64" charset="-120"/>
              </a:rPr>
              <a:t>Lighting and </a:t>
            </a:r>
            <a:r>
              <a:rPr lang="en-US" sz="2000" dirty="0" err="1" smtClean="0">
                <a:solidFill>
                  <a:srgbClr val="FFFFFF"/>
                </a:solidFill>
                <a:ea typeface="新細明體" pitchFamily="64" charset="-120"/>
              </a:rPr>
              <a:t>colour</a:t>
            </a:r>
            <a:r>
              <a:rPr lang="en-US" sz="2000" dirty="0" smtClean="0">
                <a:solidFill>
                  <a:srgbClr val="FFFFFF"/>
                </a:solidFill>
                <a:ea typeface="新細明體" pitchFamily="64" charset="-120"/>
              </a:rPr>
              <a:t> </a:t>
            </a:r>
            <a:endParaRPr lang="en-GB" dirty="0" smtClean="0">
              <a:solidFill>
                <a:srgbClr val="FF7C80"/>
              </a:solidFill>
            </a:endParaRPr>
          </a:p>
        </p:txBody>
      </p:sp>
    </p:spTree>
    <p:extLst>
      <p:ext uri="{BB962C8B-B14F-4D97-AF65-F5344CB8AC3E}">
        <p14:creationId xmlns:p14="http://schemas.microsoft.com/office/powerpoint/2010/main" val="1343291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36512" y="0"/>
            <a:ext cx="10976290" cy="6858000"/>
          </a:xfrm>
          <a:prstGeom prst="rect">
            <a:avLst/>
          </a:prstGeom>
          <a:noFill/>
        </p:spPr>
      </p:pic>
      <p:sp>
        <p:nvSpPr>
          <p:cNvPr id="5" name="Rectangle 2"/>
          <p:cNvSpPr txBox="1">
            <a:spLocks noChangeArrowheads="1"/>
          </p:cNvSpPr>
          <p:nvPr/>
        </p:nvSpPr>
        <p:spPr>
          <a:xfrm>
            <a:off x="-1836712" y="33265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zh-TW" sz="4400" b="0" i="0" u="none" strike="noStrike" kern="1200" cap="none" spc="0" normalizeH="0" baseline="0" noProof="0" dirty="0" smtClean="0">
                <a:ln>
                  <a:noFill/>
                </a:ln>
                <a:solidFill>
                  <a:schemeClr val="bg1"/>
                </a:solidFill>
                <a:effectLst/>
                <a:uLnTx/>
                <a:uFillTx/>
                <a:latin typeface="+mj-lt"/>
                <a:ea typeface="新細明體" pitchFamily="64" charset="-120"/>
                <a:cs typeface="+mj-cs"/>
              </a:rPr>
              <a:t>1. Settings</a:t>
            </a:r>
          </a:p>
        </p:txBody>
      </p:sp>
      <p:sp>
        <p:nvSpPr>
          <p:cNvPr id="6" name="Rectangle 3"/>
          <p:cNvSpPr txBox="1">
            <a:spLocks noChangeArrowheads="1"/>
          </p:cNvSpPr>
          <p:nvPr/>
        </p:nvSpPr>
        <p:spPr>
          <a:xfrm>
            <a:off x="302840" y="1484784"/>
            <a:ext cx="8229600" cy="4968875"/>
          </a:xfrm>
          <a:prstGeom prst="rect">
            <a:avLst/>
          </a:prstGeom>
        </p:spPr>
        <p:txBody>
          <a:bodyPr vert="horz" lIns="91440" tIns="45720" rIns="91440" bIns="45720" rtlCol="0">
            <a:normAutofit lnSpcReduction="10000"/>
          </a:bodyPr>
          <a:lstStyle/>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Settings &amp; Locations play an important part in film-making and are not just ‘backgrounds’.</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Settings can manipulate an audience by building certain expectations (these expectations can then be played with!).</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TASK: What settings might you find in:</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933450" marR="0" lvl="1" indent="-533400" algn="l" defTabSz="914400" rtl="0" eaLnBrk="1" fontAlgn="auto" latinLnBrk="0" hangingPunct="1">
              <a:lnSpc>
                <a:spcPct val="80000"/>
              </a:lnSpc>
              <a:spcBef>
                <a:spcPct val="20000"/>
              </a:spcBef>
              <a:spcAft>
                <a:spcPts val="0"/>
              </a:spcAft>
              <a:buClrTx/>
              <a:buSzTx/>
              <a:buFontTx/>
              <a:buAutoNum type="arabicPeriod"/>
              <a:tabLst/>
              <a:defRPr/>
            </a:pP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A Science Fiction Film?</a:t>
            </a:r>
          </a:p>
          <a:p>
            <a:pPr marL="933450" marR="0" lvl="1" indent="-533400" algn="l" defTabSz="914400" rtl="0" eaLnBrk="1" fontAlgn="auto" latinLnBrk="0" hangingPunct="1">
              <a:lnSpc>
                <a:spcPct val="80000"/>
              </a:lnSpc>
              <a:spcBef>
                <a:spcPct val="20000"/>
              </a:spcBef>
              <a:spcAft>
                <a:spcPts val="0"/>
              </a:spcAft>
              <a:buClrTx/>
              <a:buSzTx/>
              <a:buFontTx/>
              <a:buAutoNum type="arabicPeriod"/>
              <a:tabLst/>
              <a:defRPr/>
            </a:pP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A Romantic Comedy? </a:t>
            </a:r>
          </a:p>
          <a:p>
            <a:pPr marL="933450" marR="0" lvl="1" indent="-533400" algn="l" defTabSz="914400" rtl="0" eaLnBrk="1" fontAlgn="auto" latinLnBrk="0" hangingPunct="1">
              <a:lnSpc>
                <a:spcPct val="80000"/>
              </a:lnSpc>
              <a:spcBef>
                <a:spcPct val="20000"/>
              </a:spcBef>
              <a:spcAft>
                <a:spcPts val="0"/>
              </a:spcAft>
              <a:buClrTx/>
              <a:buSzTx/>
              <a:buFontTx/>
              <a:buAutoNum type="arabicPeriod"/>
              <a:tabLst/>
              <a:defRPr/>
            </a:pP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A Horror Film?</a:t>
            </a:r>
          </a:p>
          <a:p>
            <a:pPr marL="400050" marR="0" lvl="1" algn="l" defTabSz="914400" rtl="0" eaLnBrk="1" fontAlgn="auto" latinLnBrk="0" hangingPunct="1">
              <a:lnSpc>
                <a:spcPct val="80000"/>
              </a:lnSpc>
              <a:spcBef>
                <a:spcPct val="20000"/>
              </a:spcBef>
              <a:spcAft>
                <a:spcPts val="0"/>
              </a:spcAft>
              <a:buClrTx/>
              <a:buSzTx/>
              <a:tabLst/>
              <a:defRPr/>
            </a:pP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
            </a:r>
            <a:b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br>
            <a:endPar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933450" marR="0" lvl="1" indent="-533400" algn="l" defTabSz="914400" rtl="0" eaLnBrk="1" fontAlgn="auto" latinLnBrk="0" hangingPunct="1">
              <a:lnSpc>
                <a:spcPct val="80000"/>
              </a:lnSpc>
              <a:spcBef>
                <a:spcPct val="20000"/>
              </a:spcBef>
              <a:spcAft>
                <a:spcPts val="0"/>
              </a:spcAft>
              <a:buClrTx/>
              <a:buSzTx/>
              <a:tabLst/>
              <a:defRPr/>
            </a:pPr>
            <a:r>
              <a:rPr lang="en-GB" altLang="zh-TW" sz="2000" dirty="0" smtClean="0">
                <a:solidFill>
                  <a:schemeClr val="bg1"/>
                </a:solidFill>
                <a:ea typeface="新細明體" pitchFamily="64" charset="-120"/>
              </a:rPr>
              <a:t>Why would these be set here? What </a:t>
            </a:r>
            <a:r>
              <a:rPr lang="en-GB" altLang="zh-TW" sz="2000" u="sng" dirty="0" smtClean="0">
                <a:solidFill>
                  <a:schemeClr val="bg1"/>
                </a:solidFill>
                <a:ea typeface="新細明體" pitchFamily="64" charset="-120"/>
              </a:rPr>
              <a:t>connotations</a:t>
            </a:r>
            <a:r>
              <a:rPr lang="en-GB" altLang="zh-TW" sz="2000" dirty="0" smtClean="0">
                <a:solidFill>
                  <a:schemeClr val="bg1"/>
                </a:solidFill>
                <a:ea typeface="新細明體" pitchFamily="64" charset="-120"/>
              </a:rPr>
              <a:t> do locations have</a:t>
            </a:r>
            <a:r>
              <a:rPr lang="en-GB" altLang="zh-TW" sz="2000" dirty="0" smtClean="0">
                <a:solidFill>
                  <a:schemeClr val="bg1"/>
                </a:solidFill>
                <a:ea typeface="新細明體" pitchFamily="64" charset="-120"/>
              </a:rPr>
              <a:t>?</a:t>
            </a:r>
          </a:p>
          <a:p>
            <a:pPr marL="933450" marR="0" lvl="1" indent="-533400" algn="l" defTabSz="914400" rtl="0" eaLnBrk="1" fontAlgn="auto" latinLnBrk="0" hangingPunct="1">
              <a:lnSpc>
                <a:spcPct val="80000"/>
              </a:lnSpc>
              <a:spcBef>
                <a:spcPct val="20000"/>
              </a:spcBef>
              <a:spcAft>
                <a:spcPts val="0"/>
              </a:spcAft>
              <a:buClrTx/>
              <a:buSzTx/>
              <a:tabLst/>
              <a:defRPr/>
            </a:pPr>
            <a:r>
              <a:rPr kumimoji="0" lang="en-US"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Denotation=</a:t>
            </a:r>
            <a:r>
              <a:rPr kumimoji="0" lang="en-US" altLang="zh-TW" sz="2000" b="0" i="0" u="none" strike="noStrike" kern="1200" cap="none" spc="0" normalizeH="0" noProof="0" dirty="0" smtClean="0">
                <a:ln>
                  <a:noFill/>
                </a:ln>
                <a:solidFill>
                  <a:schemeClr val="bg1"/>
                </a:solidFill>
                <a:effectLst/>
                <a:uLnTx/>
                <a:uFillTx/>
                <a:latin typeface="+mn-lt"/>
                <a:ea typeface="新細明體" pitchFamily="64" charset="-120"/>
                <a:cs typeface="+mn-cs"/>
              </a:rPr>
              <a:t> the object itself</a:t>
            </a:r>
          </a:p>
          <a:p>
            <a:pPr marL="933450" marR="0" lvl="1" indent="-533400" algn="l" defTabSz="914400" rtl="0" eaLnBrk="1" fontAlgn="auto" latinLnBrk="0" hangingPunct="1">
              <a:lnSpc>
                <a:spcPct val="80000"/>
              </a:lnSpc>
              <a:spcBef>
                <a:spcPct val="20000"/>
              </a:spcBef>
              <a:spcAft>
                <a:spcPts val="0"/>
              </a:spcAft>
              <a:buClrTx/>
              <a:buSzTx/>
              <a:tabLst/>
              <a:defRPr/>
            </a:pPr>
            <a:r>
              <a:rPr lang="en-US" altLang="zh-TW" sz="2000" baseline="0" dirty="0" smtClean="0">
                <a:solidFill>
                  <a:schemeClr val="bg1"/>
                </a:solidFill>
                <a:ea typeface="新細明體" pitchFamily="64" charset="-120"/>
              </a:rPr>
              <a:t>Connotation=</a:t>
            </a:r>
            <a:r>
              <a:rPr lang="en-US" altLang="zh-TW" sz="2000" dirty="0" smtClean="0">
                <a:solidFill>
                  <a:schemeClr val="bg1"/>
                </a:solidFill>
                <a:ea typeface="新細明體" pitchFamily="64" charset="-120"/>
              </a:rPr>
              <a:t> what is means or represents e.g. hearts = love</a:t>
            </a:r>
            <a:endPar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ibrary.creativecow.net/articles/kaufman_debra/Captain-America/assets/Whiskytree_EN0005_comp-lg.jpg"/>
          <p:cNvPicPr>
            <a:picLocks noChangeAspect="1" noChangeArrowheads="1"/>
          </p:cNvPicPr>
          <p:nvPr/>
        </p:nvPicPr>
        <p:blipFill>
          <a:blip r:embed="rId2" cstate="print"/>
          <a:srcRect/>
          <a:stretch>
            <a:fillRect/>
          </a:stretch>
        </p:blipFill>
        <p:spPr bwMode="auto">
          <a:xfrm>
            <a:off x="251520" y="260648"/>
            <a:ext cx="5379163" cy="3024336"/>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1" y="3399230"/>
            <a:ext cx="6061553" cy="3461789"/>
          </a:xfrm>
          <a:prstGeom prst="rect">
            <a:avLst/>
          </a:prstGeom>
        </p:spPr>
      </p:pic>
      <p:sp>
        <p:nvSpPr>
          <p:cNvPr id="2" name="TextBox 1"/>
          <p:cNvSpPr txBox="1"/>
          <p:nvPr/>
        </p:nvSpPr>
        <p:spPr>
          <a:xfrm>
            <a:off x="5796136" y="260648"/>
            <a:ext cx="3435749" cy="1754326"/>
          </a:xfrm>
          <a:prstGeom prst="rect">
            <a:avLst/>
          </a:prstGeom>
          <a:noFill/>
        </p:spPr>
        <p:txBody>
          <a:bodyPr wrap="none" rtlCol="0">
            <a:spAutoFit/>
          </a:bodyPr>
          <a:lstStyle/>
          <a:p>
            <a:r>
              <a:rPr lang="en-US" dirty="0" smtClean="0">
                <a:solidFill>
                  <a:schemeClr val="bg1"/>
                </a:solidFill>
              </a:rPr>
              <a:t>A cityscape has connotations of</a:t>
            </a:r>
            <a:br>
              <a:rPr lang="en-US" dirty="0" smtClean="0">
                <a:solidFill>
                  <a:schemeClr val="bg1"/>
                </a:solidFill>
              </a:rPr>
            </a:br>
            <a:r>
              <a:rPr lang="en-US" dirty="0" smtClean="0">
                <a:solidFill>
                  <a:schemeClr val="bg1"/>
                </a:solidFill>
              </a:rPr>
              <a:t>fast-paced, hectic life here.</a:t>
            </a:r>
          </a:p>
          <a:p>
            <a:r>
              <a:rPr lang="en-US" dirty="0" smtClean="0">
                <a:solidFill>
                  <a:schemeClr val="bg1"/>
                </a:solidFill>
              </a:rPr>
              <a:t>Often action films, superhero films</a:t>
            </a:r>
            <a:br>
              <a:rPr lang="en-US" dirty="0" smtClean="0">
                <a:solidFill>
                  <a:schemeClr val="bg1"/>
                </a:solidFill>
              </a:rPr>
            </a:br>
            <a:r>
              <a:rPr lang="en-US" dirty="0" smtClean="0">
                <a:solidFill>
                  <a:schemeClr val="bg1"/>
                </a:solidFill>
              </a:rPr>
              <a:t>and heist/ crime films take place </a:t>
            </a:r>
          </a:p>
          <a:p>
            <a:r>
              <a:rPr lang="en-US" dirty="0" smtClean="0">
                <a:solidFill>
                  <a:schemeClr val="bg1"/>
                </a:solidFill>
              </a:rPr>
              <a:t>in cities due to their busy nature,</a:t>
            </a:r>
            <a:br>
              <a:rPr lang="en-US" dirty="0" smtClean="0">
                <a:solidFill>
                  <a:schemeClr val="bg1"/>
                </a:solidFill>
              </a:rPr>
            </a:br>
            <a:r>
              <a:rPr lang="en-US" dirty="0" smtClean="0">
                <a:solidFill>
                  <a:schemeClr val="bg1"/>
                </a:solidFill>
              </a:rPr>
              <a:t>which presents opportunity.</a:t>
            </a:r>
            <a:endParaRPr lang="en-GB" dirty="0">
              <a:solidFill>
                <a:schemeClr val="bg1"/>
              </a:solidFill>
            </a:endParaRPr>
          </a:p>
        </p:txBody>
      </p:sp>
      <p:sp>
        <p:nvSpPr>
          <p:cNvPr id="5" name="TextBox 4"/>
          <p:cNvSpPr txBox="1"/>
          <p:nvPr/>
        </p:nvSpPr>
        <p:spPr>
          <a:xfrm>
            <a:off x="1" y="3789040"/>
            <a:ext cx="3059831" cy="2862322"/>
          </a:xfrm>
          <a:prstGeom prst="rect">
            <a:avLst/>
          </a:prstGeom>
          <a:noFill/>
        </p:spPr>
        <p:txBody>
          <a:bodyPr wrap="square" rtlCol="0">
            <a:spAutoFit/>
          </a:bodyPr>
          <a:lstStyle/>
          <a:p>
            <a:r>
              <a:rPr lang="en-US" dirty="0" smtClean="0">
                <a:solidFill>
                  <a:schemeClr val="bg1"/>
                </a:solidFill>
              </a:rPr>
              <a:t>This setting is quite futuristic </a:t>
            </a:r>
            <a:br>
              <a:rPr lang="en-US" dirty="0" smtClean="0">
                <a:solidFill>
                  <a:schemeClr val="bg1"/>
                </a:solidFill>
              </a:rPr>
            </a:br>
            <a:r>
              <a:rPr lang="en-US" dirty="0" smtClean="0">
                <a:solidFill>
                  <a:schemeClr val="bg1"/>
                </a:solidFill>
              </a:rPr>
              <a:t>due to the flying cars, neon signs and fluorescent lights.</a:t>
            </a:r>
          </a:p>
          <a:p>
            <a:r>
              <a:rPr lang="en-US" dirty="0" smtClean="0">
                <a:solidFill>
                  <a:schemeClr val="bg1"/>
                </a:solidFill>
              </a:rPr>
              <a:t>The lack of sunlight in the image suggests that there are limited natural resources left.</a:t>
            </a:r>
          </a:p>
          <a:p>
            <a:r>
              <a:rPr lang="en-US" dirty="0" smtClean="0">
                <a:solidFill>
                  <a:schemeClr val="bg1"/>
                </a:solidFill>
              </a:rPr>
              <a:t>These scenes are often seen in</a:t>
            </a:r>
            <a:br>
              <a:rPr lang="en-US" dirty="0" smtClean="0">
                <a:solidFill>
                  <a:schemeClr val="bg1"/>
                </a:solidFill>
              </a:rPr>
            </a:br>
            <a:r>
              <a:rPr lang="en-US" dirty="0" smtClean="0">
                <a:solidFill>
                  <a:schemeClr val="bg1"/>
                </a:solidFill>
              </a:rPr>
              <a:t>dystopian films such as the Hunger Games, Blade Runner or the Matrix</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75513" cy="5865515"/>
          </a:xfrm>
        </p:spPr>
        <p:txBody>
          <a:bodyPr>
            <a:normAutofit/>
          </a:bodyPr>
          <a:lstStyle/>
          <a:p>
            <a:pPr marL="0" indent="0">
              <a:buNone/>
            </a:pPr>
            <a:r>
              <a:rPr lang="en-GB" sz="1800" dirty="0" smtClean="0">
                <a:solidFill>
                  <a:schemeClr val="bg1"/>
                </a:solidFill>
              </a:rPr>
              <a:t>Settings can create atmosphere too… like on Shutter Island when Teddy arrives. </a:t>
            </a:r>
            <a:r>
              <a:rPr lang="en-GB" sz="1800" dirty="0" smtClean="0">
                <a:solidFill>
                  <a:schemeClr val="bg1"/>
                </a:solidFill>
              </a:rPr>
              <a:t>The </a:t>
            </a:r>
            <a:r>
              <a:rPr lang="en-GB" sz="1800" dirty="0">
                <a:solidFill>
                  <a:schemeClr val="bg1"/>
                </a:solidFill>
              </a:rPr>
              <a:t>fog surrounding the boat creates </a:t>
            </a:r>
            <a:r>
              <a:rPr lang="en-GB" sz="1800" dirty="0" smtClean="0">
                <a:solidFill>
                  <a:schemeClr val="bg1"/>
                </a:solidFill>
              </a:rPr>
              <a:t>an ominous atmosphere are it is unclear what the people on the boat are heading towards. The heavy fog </a:t>
            </a:r>
            <a:r>
              <a:rPr lang="en-GB" sz="1800" dirty="0">
                <a:solidFill>
                  <a:schemeClr val="bg1"/>
                </a:solidFill>
              </a:rPr>
              <a:t>creates a sense of isolation as </a:t>
            </a:r>
            <a:r>
              <a:rPr lang="en-GB" sz="1800" dirty="0" smtClean="0">
                <a:solidFill>
                  <a:schemeClr val="bg1"/>
                </a:solidFill>
              </a:rPr>
              <a:t>they are cut off from the </a:t>
            </a:r>
            <a:r>
              <a:rPr lang="en-GB" sz="1800" dirty="0">
                <a:solidFill>
                  <a:schemeClr val="bg1"/>
                </a:solidFill>
              </a:rPr>
              <a:t>rest of civilisation</a:t>
            </a:r>
            <a:r>
              <a:rPr lang="en-GB" sz="1800" dirty="0" smtClean="0">
                <a:solidFill>
                  <a:schemeClr val="bg1"/>
                </a:solidFill>
              </a:rPr>
              <a:t>. The </a:t>
            </a:r>
            <a:r>
              <a:rPr lang="en-GB" sz="1800" dirty="0">
                <a:solidFill>
                  <a:schemeClr val="bg1"/>
                </a:solidFill>
              </a:rPr>
              <a:t>island </a:t>
            </a:r>
            <a:r>
              <a:rPr lang="en-GB" sz="1800" dirty="0" smtClean="0">
                <a:solidFill>
                  <a:schemeClr val="bg1"/>
                </a:solidFill>
              </a:rPr>
              <a:t>emerges from the fog and </a:t>
            </a:r>
            <a:r>
              <a:rPr lang="en-GB" sz="1800" dirty="0">
                <a:solidFill>
                  <a:schemeClr val="bg1"/>
                </a:solidFill>
              </a:rPr>
              <a:t>reinforces the feeling of being alone as </a:t>
            </a:r>
            <a:r>
              <a:rPr lang="en-GB" sz="1800" dirty="0" smtClean="0">
                <a:solidFill>
                  <a:schemeClr val="bg1"/>
                </a:solidFill>
              </a:rPr>
              <a:t>the island they are heading to is surrounded </a:t>
            </a:r>
            <a:r>
              <a:rPr lang="en-GB" sz="1800" dirty="0">
                <a:solidFill>
                  <a:schemeClr val="bg1"/>
                </a:solidFill>
              </a:rPr>
              <a:t>by </a:t>
            </a:r>
            <a:r>
              <a:rPr lang="en-GB" sz="1800" dirty="0" smtClean="0">
                <a:solidFill>
                  <a:schemeClr val="bg1"/>
                </a:solidFill>
              </a:rPr>
              <a:t>water with </a:t>
            </a:r>
            <a:r>
              <a:rPr lang="en-GB" sz="1800" dirty="0">
                <a:solidFill>
                  <a:schemeClr val="bg1"/>
                </a:solidFill>
              </a:rPr>
              <a:t>nothing else in the distance.</a:t>
            </a:r>
          </a:p>
          <a:p>
            <a:pPr marL="0" indent="0">
              <a:buNone/>
            </a:pPr>
            <a:endParaRPr lang="en-GB" sz="1800" dirty="0">
              <a:solidFill>
                <a:schemeClr val="bg1"/>
              </a:solidFill>
            </a:endParaRPr>
          </a:p>
        </p:txBody>
      </p:sp>
      <p:pic>
        <p:nvPicPr>
          <p:cNvPr id="4" name="Picture 3"/>
          <p:cNvPicPr>
            <a:picLocks noChangeAspect="1"/>
          </p:cNvPicPr>
          <p:nvPr/>
        </p:nvPicPr>
        <p:blipFill rotWithShape="1">
          <a:blip r:embed="rId2"/>
          <a:srcRect l="11853" t="12266" r="7589" b="12360"/>
          <a:stretch/>
        </p:blipFill>
        <p:spPr>
          <a:xfrm>
            <a:off x="100698" y="1542704"/>
            <a:ext cx="5284951" cy="278010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894" y="4077072"/>
            <a:ext cx="6312899" cy="2682982"/>
          </a:xfrm>
          <a:prstGeom prst="rect">
            <a:avLst/>
          </a:prstGeom>
        </p:spPr>
      </p:pic>
    </p:spTree>
    <p:extLst>
      <p:ext uri="{BB962C8B-B14F-4D97-AF65-F5344CB8AC3E}">
        <p14:creationId xmlns:p14="http://schemas.microsoft.com/office/powerpoint/2010/main" val="26818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1893" r="351" b="12360"/>
          <a:stretch/>
        </p:blipFill>
        <p:spPr>
          <a:xfrm>
            <a:off x="-2983" y="4748755"/>
            <a:ext cx="4688509" cy="2003699"/>
          </a:xfrm>
          <a:prstGeom prst="rect">
            <a:avLst/>
          </a:prstGeom>
        </p:spPr>
      </p:pic>
      <p:pic>
        <p:nvPicPr>
          <p:cNvPr id="5" name="Picture 4"/>
          <p:cNvPicPr>
            <a:picLocks noChangeAspect="1"/>
          </p:cNvPicPr>
          <p:nvPr/>
        </p:nvPicPr>
        <p:blipFill rotWithShape="1">
          <a:blip r:embed="rId3"/>
          <a:srcRect l="20455" t="21594" r="3288" b="12920"/>
          <a:stretch/>
        </p:blipFill>
        <p:spPr>
          <a:xfrm>
            <a:off x="4808854" y="4748755"/>
            <a:ext cx="4332163" cy="2091595"/>
          </a:xfrm>
          <a:prstGeom prst="rect">
            <a:avLst/>
          </a:prstGeom>
        </p:spPr>
      </p:pic>
      <p:pic>
        <p:nvPicPr>
          <p:cNvPr id="6" name="Picture 5"/>
          <p:cNvPicPr>
            <a:picLocks noChangeAspect="1"/>
          </p:cNvPicPr>
          <p:nvPr/>
        </p:nvPicPr>
        <p:blipFill rotWithShape="1">
          <a:blip r:embed="rId4"/>
          <a:srcRect l="21084" t="24394" r="14931" b="20382"/>
          <a:stretch/>
        </p:blipFill>
        <p:spPr>
          <a:xfrm>
            <a:off x="4822626" y="2636912"/>
            <a:ext cx="4079358" cy="1979492"/>
          </a:xfrm>
          <a:prstGeom prst="rect">
            <a:avLst/>
          </a:prstGeom>
        </p:spPr>
      </p:pic>
      <p:sp>
        <p:nvSpPr>
          <p:cNvPr id="7" name="TextBox 6"/>
          <p:cNvSpPr txBox="1"/>
          <p:nvPr/>
        </p:nvSpPr>
        <p:spPr>
          <a:xfrm>
            <a:off x="107504" y="476672"/>
            <a:ext cx="8794480" cy="1477328"/>
          </a:xfrm>
          <a:prstGeom prst="rect">
            <a:avLst/>
          </a:prstGeom>
          <a:noFill/>
        </p:spPr>
        <p:txBody>
          <a:bodyPr wrap="square" rtlCol="0">
            <a:spAutoFit/>
          </a:bodyPr>
          <a:lstStyle/>
          <a:p>
            <a:r>
              <a:rPr lang="en-GB" dirty="0" smtClean="0">
                <a:solidFill>
                  <a:schemeClr val="bg1"/>
                </a:solidFill>
              </a:rPr>
              <a:t>Once </a:t>
            </a:r>
            <a:r>
              <a:rPr lang="en-GB" dirty="0" smtClean="0">
                <a:solidFill>
                  <a:schemeClr val="bg1"/>
                </a:solidFill>
              </a:rPr>
              <a:t>the characters get to Shutter Island </a:t>
            </a:r>
            <a:r>
              <a:rPr lang="en-GB" dirty="0" smtClean="0">
                <a:solidFill>
                  <a:schemeClr val="bg1"/>
                </a:solidFill>
              </a:rPr>
              <a:t>they are met with stern-faced security guards. </a:t>
            </a:r>
            <a:br>
              <a:rPr lang="en-GB" dirty="0" smtClean="0">
                <a:solidFill>
                  <a:schemeClr val="bg1"/>
                </a:solidFill>
              </a:rPr>
            </a:br>
            <a:r>
              <a:rPr lang="en-GB" dirty="0" smtClean="0">
                <a:solidFill>
                  <a:schemeClr val="bg1"/>
                </a:solidFill>
              </a:rPr>
              <a:t>Bars are constantly shown, which reinforces the idea of a </a:t>
            </a:r>
            <a:r>
              <a:rPr lang="en-GB" dirty="0" smtClean="0">
                <a:solidFill>
                  <a:schemeClr val="bg1"/>
                </a:solidFill>
              </a:rPr>
              <a:t>prison and </a:t>
            </a:r>
            <a:r>
              <a:rPr lang="en-GB" dirty="0" smtClean="0">
                <a:solidFill>
                  <a:schemeClr val="bg1"/>
                </a:solidFill>
              </a:rPr>
              <a:t>suggests a </a:t>
            </a:r>
            <a:r>
              <a:rPr lang="en-GB" dirty="0" smtClean="0">
                <a:solidFill>
                  <a:schemeClr val="bg1"/>
                </a:solidFill>
              </a:rPr>
              <a:t>lack of </a:t>
            </a:r>
            <a:r>
              <a:rPr lang="en-GB" dirty="0" smtClean="0">
                <a:solidFill>
                  <a:schemeClr val="bg1"/>
                </a:solidFill>
              </a:rPr>
              <a:t>escape. These techniques are used to create a sense of fear and being trapped. </a:t>
            </a:r>
            <a:endParaRPr lang="en-GB" dirty="0" smtClean="0">
              <a:solidFill>
                <a:schemeClr val="bg1"/>
              </a:solidFill>
            </a:endParaRPr>
          </a:p>
          <a:p>
            <a:r>
              <a:rPr lang="en-GB" dirty="0" smtClean="0">
                <a:solidFill>
                  <a:schemeClr val="bg1"/>
                </a:solidFill>
              </a:rPr>
              <a:t>The police officers gripping their weapons suggest they are on edge and this creates a </a:t>
            </a:r>
            <a:br>
              <a:rPr lang="en-GB" dirty="0" smtClean="0">
                <a:solidFill>
                  <a:schemeClr val="bg1"/>
                </a:solidFill>
              </a:rPr>
            </a:br>
            <a:r>
              <a:rPr lang="en-GB" dirty="0" smtClean="0">
                <a:solidFill>
                  <a:schemeClr val="bg1"/>
                </a:solidFill>
              </a:rPr>
              <a:t>hostile and suspicious environment.</a:t>
            </a:r>
            <a:endParaRPr lang="en-GB" dirty="0">
              <a:solidFill>
                <a:schemeClr val="bg1"/>
              </a:solidFill>
            </a:endParaRPr>
          </a:p>
        </p:txBody>
      </p:sp>
    </p:spTree>
    <p:extLst>
      <p:ext uri="{BB962C8B-B14F-4D97-AF65-F5344CB8AC3E}">
        <p14:creationId xmlns:p14="http://schemas.microsoft.com/office/powerpoint/2010/main" val="9503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solidFill>
                  <a:schemeClr val="bg1"/>
                </a:solidFill>
              </a:rPr>
              <a:t>2. Props</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solidFill>
                  <a:schemeClr val="bg1"/>
                </a:solidFill>
              </a:rPr>
              <a:t>What is a prop?</a:t>
            </a:r>
          </a:p>
          <a:p>
            <a:endParaRPr lang="en-GB" dirty="0">
              <a:solidFill>
                <a:schemeClr val="bg1"/>
              </a:solidFill>
            </a:endParaRPr>
          </a:p>
          <a:p>
            <a:r>
              <a:rPr lang="en-GB" dirty="0" smtClean="0">
                <a:solidFill>
                  <a:schemeClr val="bg1"/>
                </a:solidFill>
              </a:rPr>
              <a:t>You have 30 seconds to discuss what it might be.. Be prepared to feedback</a:t>
            </a:r>
          </a:p>
          <a:p>
            <a:endParaRPr lang="en-GB" dirty="0">
              <a:solidFill>
                <a:schemeClr val="bg1"/>
              </a:solidFill>
            </a:endParaRPr>
          </a:p>
          <a:p>
            <a:endParaRPr lang="en-GB" dirty="0" smtClean="0">
              <a:solidFill>
                <a:schemeClr val="bg1"/>
              </a:solidFill>
            </a:endParaRPr>
          </a:p>
          <a:p>
            <a:r>
              <a:rPr lang="en-GB" dirty="0" smtClean="0">
                <a:solidFill>
                  <a:schemeClr val="bg1"/>
                </a:solidFill>
              </a:rPr>
              <a:t>Answer: An item of use</a:t>
            </a:r>
            <a:endParaRPr lang="en-GB" dirty="0">
              <a:solidFill>
                <a:schemeClr val="bg1"/>
              </a:solidFill>
            </a:endParaRPr>
          </a:p>
        </p:txBody>
      </p:sp>
    </p:spTree>
    <p:extLst>
      <p:ext uri="{BB962C8B-B14F-4D97-AF65-F5344CB8AC3E}">
        <p14:creationId xmlns:p14="http://schemas.microsoft.com/office/powerpoint/2010/main" val="9883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98658" name="Picture 2" descr="http://imageshack.us/a/img189/3554/backgroundpptdarkfloral.jpg"/>
          <p:cNvPicPr>
            <a:picLocks noChangeAspect="1" noChangeArrowheads="1"/>
          </p:cNvPicPr>
          <p:nvPr/>
        </p:nvPicPr>
        <p:blipFill>
          <a:blip r:embed="rId2" cstate="print"/>
          <a:srcRect/>
          <a:stretch>
            <a:fillRect/>
          </a:stretch>
        </p:blipFill>
        <p:spPr bwMode="auto">
          <a:xfrm>
            <a:off x="35496" y="0"/>
            <a:ext cx="10976290" cy="6858000"/>
          </a:xfrm>
          <a:prstGeom prst="rect">
            <a:avLst/>
          </a:prstGeom>
          <a:noFill/>
        </p:spPr>
      </p:pic>
      <p:sp>
        <p:nvSpPr>
          <p:cNvPr id="5" name="Title 1"/>
          <p:cNvSpPr txBox="1">
            <a:spLocks/>
          </p:cNvSpPr>
          <p:nvPr/>
        </p:nvSpPr>
        <p:spPr>
          <a:xfrm>
            <a:off x="-1764704" y="18864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smtClean="0">
                <a:ln>
                  <a:noFill/>
                </a:ln>
                <a:solidFill>
                  <a:schemeClr val="bg1"/>
                </a:solidFill>
                <a:effectLst/>
                <a:uLnTx/>
                <a:uFillTx/>
                <a:latin typeface="+mj-lt"/>
                <a:ea typeface="+mj-ea"/>
                <a:cs typeface="+mj-cs"/>
              </a:rPr>
              <a:t>2. Props</a:t>
            </a:r>
          </a:p>
        </p:txBody>
      </p:sp>
      <p:sp>
        <p:nvSpPr>
          <p:cNvPr id="6" name="Content Placeholder 2"/>
          <p:cNvSpPr txBox="1">
            <a:spLocks/>
          </p:cNvSpPr>
          <p:nvPr/>
        </p:nvSpPr>
        <p:spPr>
          <a:xfrm>
            <a:off x="302840" y="1495325"/>
            <a:ext cx="8229600" cy="4525963"/>
          </a:xfrm>
          <a:prstGeom prst="rect">
            <a:avLst/>
          </a:prstGeom>
        </p:spPr>
        <p:txBody>
          <a:bodyPr vert="horz" lIns="91440" tIns="45720" rIns="91440" bIns="45720" rtlCol="0">
            <a:normAutofit lnSpcReduction="10000"/>
          </a:bodyPr>
          <a:lstStyle/>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Props build on the setting to create a believable ‘world’.</a:t>
            </a: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lang="en-GB" altLang="zh-TW" sz="2400" dirty="0">
              <a:solidFill>
                <a:schemeClr val="bg1"/>
              </a:solidFill>
              <a:ea typeface="新細明體" pitchFamily="64" charset="-120"/>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They can establish a setting/ period and create</a:t>
            </a:r>
            <a: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t> realism</a:t>
            </a: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Props can be used to establish character.</a:t>
            </a:r>
          </a:p>
          <a:p>
            <a:pPr marL="533400" marR="0" lvl="0" indent="-533400" algn="l" defTabSz="914400" rtl="0" eaLnBrk="1" fontAlgn="auto" latinLnBrk="0" hangingPunct="1">
              <a:lnSpc>
                <a:spcPct val="80000"/>
              </a:lnSpc>
              <a:spcBef>
                <a:spcPct val="20000"/>
              </a:spcBef>
              <a:spcAft>
                <a:spcPts val="0"/>
              </a:spcAft>
              <a:buClrTx/>
              <a:buSzTx/>
              <a:buFontTx/>
              <a:buNone/>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Props can be used as symbols to connote additional meanings over and above their material </a:t>
            </a:r>
            <a:r>
              <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rPr>
              <a:t>presence</a:t>
            </a:r>
            <a: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t> </a:t>
            </a:r>
            <a:br>
              <a:rPr kumimoji="0" lang="en-GB" altLang="zh-TW" sz="2400" b="0" i="0" u="none" strike="noStrike" kern="1200" cap="none" spc="0" normalizeH="0" noProof="0" dirty="0" smtClean="0">
                <a:ln>
                  <a:noFill/>
                </a:ln>
                <a:solidFill>
                  <a:schemeClr val="bg1"/>
                </a:solidFill>
                <a:effectLst/>
                <a:uLnTx/>
                <a:uFillTx/>
                <a:latin typeface="+mn-lt"/>
                <a:ea typeface="新細明體" pitchFamily="64" charset="-120"/>
                <a:cs typeface="+mn-cs"/>
              </a:rPr>
            </a:br>
            <a:r>
              <a:rPr kumimoji="0" lang="en-GB" altLang="zh-TW" sz="2000" b="0" i="0" u="none" strike="noStrike" kern="1200" cap="none" spc="0" normalizeH="0" noProof="0" dirty="0" smtClean="0">
                <a:ln>
                  <a:noFill/>
                </a:ln>
                <a:solidFill>
                  <a:schemeClr val="bg1"/>
                </a:solidFill>
                <a:effectLst/>
                <a:uLnTx/>
                <a:uFillTx/>
                <a:latin typeface="+mn-lt"/>
                <a:ea typeface="新細明體" pitchFamily="64" charset="-120"/>
                <a:cs typeface="+mn-cs"/>
              </a:rPr>
              <a:t>e.g. a magnifying glass= someone has a good attention to detail</a:t>
            </a:r>
            <a:endPar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GB" altLang="zh-TW" sz="2400" b="0" i="0" u="none" strike="noStrike" kern="1200" cap="none" spc="0" normalizeH="0" baseline="0" noProof="0" dirty="0" smtClean="0">
              <a:ln>
                <a:noFill/>
              </a:ln>
              <a:solidFill>
                <a:schemeClr val="bg1"/>
              </a:solidFill>
              <a:effectLst/>
              <a:uLnTx/>
              <a:uFillTx/>
              <a:latin typeface="+mn-lt"/>
              <a:ea typeface="新細明體" pitchFamily="64" charset="-120"/>
              <a:cs typeface="+mn-cs"/>
            </a:endParaRPr>
          </a:p>
          <a:p>
            <a:pPr marL="533400" marR="0" lvl="0" indent="-5334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GB" altLang="zh-TW" sz="2000" b="0" i="1" u="none" strike="noStrike" kern="1200" cap="none" spc="0" normalizeH="0" baseline="0" noProof="0" dirty="0" smtClean="0">
                <a:ln>
                  <a:noFill/>
                </a:ln>
                <a:solidFill>
                  <a:schemeClr val="bg1"/>
                </a:solidFill>
                <a:effectLst/>
                <a:uLnTx/>
                <a:uFillTx/>
                <a:latin typeface="+mn-lt"/>
                <a:ea typeface="新細明體" pitchFamily="64" charset="-120"/>
                <a:cs typeface="+mn-cs"/>
              </a:rPr>
              <a:t>‘At their simplest, props work to give an authentic sense of place, but can also be used in more complex ways to suggest important characteristics of particular individuals or even key themes for the whole film.’ </a:t>
            </a:r>
          </a:p>
          <a:p>
            <a:pPr marL="533400" marR="0" lvl="0" indent="-533400" algn="r" defTabSz="914400" rtl="0" eaLnBrk="1" fontAlgn="auto" latinLnBrk="0" hangingPunct="1">
              <a:lnSpc>
                <a:spcPct val="80000"/>
              </a:lnSpc>
              <a:spcBef>
                <a:spcPct val="20000"/>
              </a:spcBef>
              <a:spcAft>
                <a:spcPts val="0"/>
              </a:spcAft>
              <a:buClrTx/>
              <a:buSzTx/>
              <a:buFontTx/>
              <a:buNone/>
              <a:tabLst/>
              <a:defRPr/>
            </a:pP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a:t>
            </a:r>
            <a:r>
              <a:rPr kumimoji="0" lang="en-GB" altLang="zh-TW" sz="2000" b="0" i="0" u="none" strike="noStrike" kern="1200" cap="none" spc="0" normalizeH="0" baseline="0" noProof="0" dirty="0" err="1" smtClean="0">
                <a:ln>
                  <a:noFill/>
                </a:ln>
                <a:solidFill>
                  <a:schemeClr val="bg1"/>
                </a:solidFill>
                <a:effectLst/>
                <a:uLnTx/>
                <a:uFillTx/>
                <a:latin typeface="+mn-lt"/>
                <a:ea typeface="新細明體" pitchFamily="64" charset="-120"/>
                <a:cs typeface="+mn-cs"/>
              </a:rPr>
              <a:t>Benyahia</a:t>
            </a:r>
            <a:r>
              <a:rPr kumimoji="0" lang="en-GB" altLang="zh-TW" sz="2000" b="0" i="0" u="none" strike="noStrike" kern="1200" cap="none" spc="0" normalizeH="0" baseline="0" noProof="0" dirty="0" smtClean="0">
                <a:ln>
                  <a:noFill/>
                </a:ln>
                <a:solidFill>
                  <a:schemeClr val="bg1"/>
                </a:solidFill>
                <a:effectLst/>
                <a:uLnTx/>
                <a:uFillTx/>
                <a:latin typeface="+mn-lt"/>
                <a:ea typeface="新細明體" pitchFamily="64" charset="-120"/>
                <a:cs typeface="+mn-cs"/>
              </a:rPr>
              <a:t>, Gaffney &amp; White,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979</TotalTime>
  <Words>2092</Words>
  <Application>Microsoft Office PowerPoint</Application>
  <PresentationFormat>On-screen Show (4:3)</PresentationFormat>
  <Paragraphs>157</Paragraphs>
  <Slides>36</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Adobe Arabic</vt:lpstr>
      <vt:lpstr>Arial</vt:lpstr>
      <vt:lpstr>Calibri</vt:lpstr>
      <vt:lpstr>新細明體</vt:lpstr>
      <vt:lpstr>Vivaldi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Props</vt:lpstr>
      <vt:lpstr>PowerPoint Presentation</vt:lpstr>
      <vt:lpstr>PowerPoint Presentation</vt:lpstr>
      <vt:lpstr>PowerPoint Presentation</vt:lpstr>
      <vt:lpstr>PowerPoint Presentation</vt:lpstr>
      <vt:lpstr>3. Staging</vt:lpstr>
      <vt:lpstr>Task: who lives here?</vt:lpstr>
      <vt:lpstr>Answers</vt:lpstr>
      <vt:lpstr>Answers</vt:lpstr>
      <vt:lpstr>Space</vt:lpstr>
      <vt:lpstr>Blocking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Costume</vt:lpstr>
      <vt:lpstr>PowerPoint Presentation</vt:lpstr>
      <vt:lpstr>PowerPoint Presentation</vt:lpstr>
      <vt:lpstr>PowerPoint Presentation</vt:lpstr>
      <vt:lpstr>PowerPoint Presentation</vt:lpstr>
      <vt:lpstr>6. Lighting and colour</vt:lpstr>
      <vt:lpstr>6. Lighting and colour</vt:lpstr>
      <vt:lpstr>PowerPoint Presentation</vt:lpstr>
      <vt:lpstr>PowerPoint Presentation</vt:lpstr>
      <vt:lpstr>6. Lighting and colour</vt:lpstr>
      <vt:lpstr>Mise En Scene Analysis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&amp; Ruth</dc:creator>
  <cp:lastModifiedBy>Kathryn Thorpe</cp:lastModifiedBy>
  <cp:revision>56</cp:revision>
  <cp:lastPrinted>2015-09-01T16:27:32Z</cp:lastPrinted>
  <dcterms:created xsi:type="dcterms:W3CDTF">2014-08-20T19:03:26Z</dcterms:created>
  <dcterms:modified xsi:type="dcterms:W3CDTF">2020-05-05T16:03:11Z</dcterms:modified>
</cp:coreProperties>
</file>