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1"/>
  </p:notes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F9540-00E6-45AC-BD09-0804849CEF70}" type="datetimeFigureOut">
              <a:rPr lang="en-GB" smtClean="0"/>
              <a:t>04/05/2020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2F762-F951-409A-81A6-530E4B7134CE}" type="slidenum">
              <a:rPr lang="en-GB" smtClean="0"/>
              <a:t>‹#›</a:t>
            </a:fld>
            <a:endParaRPr lang="en-GB"/>
          </a:p>
        </p:txBody>
      </p:sp>
    </p:spTree>
    <p:extLst>
      <p:ext uri="{BB962C8B-B14F-4D97-AF65-F5344CB8AC3E}">
        <p14:creationId xmlns:p14="http://schemas.microsoft.com/office/powerpoint/2010/main" val="73922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gender pay gap measures the difference between average hourly earnings of men and women. Among full-time employees, women tend to be paid less per hour than men, while the opposite is true for part-time employees. Median hourly pay for full-time employees was 8.6% less for women than for men at April 2018, while median hourly pay for part-time employees was 4.4% higher for women than for men (figures exclude overtime pay). The median is the point at which half of people earn more and half earn less.</a:t>
            </a:r>
            <a:endParaRPr lang="en-US" dirty="0"/>
          </a:p>
        </p:txBody>
      </p:sp>
      <p:sp>
        <p:nvSpPr>
          <p:cNvPr id="4" name="Slide Number Placeholder 3"/>
          <p:cNvSpPr>
            <a:spLocks noGrp="1"/>
          </p:cNvSpPr>
          <p:nvPr>
            <p:ph type="sldNum" sz="quarter" idx="5"/>
          </p:nvPr>
        </p:nvSpPr>
        <p:spPr/>
        <p:txBody>
          <a:bodyPr/>
          <a:lstStyle/>
          <a:p>
            <a:fld id="{6FB077F1-3087-2540-A4B6-75C61C3BC4D6}" type="slidenum">
              <a:rPr lang="en-US" smtClean="0"/>
              <a:t>3</a:t>
            </a:fld>
            <a:endParaRPr lang="en-US"/>
          </a:p>
        </p:txBody>
      </p:sp>
    </p:spTree>
    <p:extLst>
      <p:ext uri="{BB962C8B-B14F-4D97-AF65-F5344CB8AC3E}">
        <p14:creationId xmlns:p14="http://schemas.microsoft.com/office/powerpoint/2010/main" val="120367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Commentators are increasingly making the point that, in addition to a crisis in housing supply, England is in the grip of a crisis of affordability. </a:t>
            </a:r>
            <a:endParaRPr lang="en-US" dirty="0"/>
          </a:p>
        </p:txBody>
      </p:sp>
      <p:sp>
        <p:nvSpPr>
          <p:cNvPr id="4" name="Slide Number Placeholder 3"/>
          <p:cNvSpPr>
            <a:spLocks noGrp="1"/>
          </p:cNvSpPr>
          <p:nvPr>
            <p:ph type="sldNum" sz="quarter" idx="5"/>
          </p:nvPr>
        </p:nvSpPr>
        <p:spPr/>
        <p:txBody>
          <a:bodyPr/>
          <a:lstStyle/>
          <a:p>
            <a:fld id="{6FB077F1-3087-2540-A4B6-75C61C3BC4D6}" type="slidenum">
              <a:rPr lang="en-US" smtClean="0"/>
              <a:t>4</a:t>
            </a:fld>
            <a:endParaRPr lang="en-US"/>
          </a:p>
        </p:txBody>
      </p:sp>
    </p:spTree>
    <p:extLst>
      <p:ext uri="{BB962C8B-B14F-4D97-AF65-F5344CB8AC3E}">
        <p14:creationId xmlns:p14="http://schemas.microsoft.com/office/powerpoint/2010/main" val="354061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OECD defines globalisation as “the economic integration of different countries through growing freedom of movement across national boundaries of goods, services, capital and people”. Globalisation has coincided with a decrease in extreme global poverty and a decrease in inequality between countries. However, globalisation has also coincided with an increase in inequality within countries according to some measures, and can have both positive and negative effects on the labour market in developed economies.</a:t>
            </a:r>
            <a:endParaRPr lang="en-US" dirty="0"/>
          </a:p>
        </p:txBody>
      </p:sp>
      <p:sp>
        <p:nvSpPr>
          <p:cNvPr id="4" name="Slide Number Placeholder 3"/>
          <p:cNvSpPr>
            <a:spLocks noGrp="1"/>
          </p:cNvSpPr>
          <p:nvPr>
            <p:ph type="sldNum" sz="quarter" idx="5"/>
          </p:nvPr>
        </p:nvSpPr>
        <p:spPr/>
        <p:txBody>
          <a:bodyPr/>
          <a:lstStyle/>
          <a:p>
            <a:fld id="{6FB077F1-3087-2540-A4B6-75C61C3BC4D6}" type="slidenum">
              <a:rPr lang="en-US" smtClean="0"/>
              <a:t>5</a:t>
            </a:fld>
            <a:endParaRPr lang="en-US"/>
          </a:p>
        </p:txBody>
      </p:sp>
    </p:spTree>
    <p:extLst>
      <p:ext uri="{BB962C8B-B14F-4D97-AF65-F5344CB8AC3E}">
        <p14:creationId xmlns:p14="http://schemas.microsoft.com/office/powerpoint/2010/main" val="286107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E0F8E8-06AB-4256-BFA7-5209BB48F4E2}"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29BC0-97AC-457B-B1E8-78807355FA40}" type="slidenum">
              <a:rPr lang="en-GB" smtClean="0"/>
              <a:t>‹#›</a:t>
            </a:fld>
            <a:endParaRPr lang="en-GB"/>
          </a:p>
        </p:txBody>
      </p:sp>
    </p:spTree>
    <p:extLst>
      <p:ext uri="{BB962C8B-B14F-4D97-AF65-F5344CB8AC3E}">
        <p14:creationId xmlns:p14="http://schemas.microsoft.com/office/powerpoint/2010/main" val="342136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E0F8E8-06AB-4256-BFA7-5209BB48F4E2}"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29BC0-97AC-457B-B1E8-78807355FA40}" type="slidenum">
              <a:rPr lang="en-GB" smtClean="0"/>
              <a:t>‹#›</a:t>
            </a:fld>
            <a:endParaRPr lang="en-GB"/>
          </a:p>
        </p:txBody>
      </p:sp>
    </p:spTree>
    <p:extLst>
      <p:ext uri="{BB962C8B-B14F-4D97-AF65-F5344CB8AC3E}">
        <p14:creationId xmlns:p14="http://schemas.microsoft.com/office/powerpoint/2010/main" val="828913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E0F8E8-06AB-4256-BFA7-5209BB48F4E2}"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29BC0-97AC-457B-B1E8-78807355FA40}" type="slidenum">
              <a:rPr lang="en-GB" smtClean="0"/>
              <a:t>‹#›</a:t>
            </a:fld>
            <a:endParaRPr lang="en-GB"/>
          </a:p>
        </p:txBody>
      </p:sp>
    </p:spTree>
    <p:extLst>
      <p:ext uri="{BB962C8B-B14F-4D97-AF65-F5344CB8AC3E}">
        <p14:creationId xmlns:p14="http://schemas.microsoft.com/office/powerpoint/2010/main" val="119883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E0F8E8-06AB-4256-BFA7-5209BB48F4E2}"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29BC0-97AC-457B-B1E8-78807355FA40}" type="slidenum">
              <a:rPr lang="en-GB" smtClean="0"/>
              <a:t>‹#›</a:t>
            </a:fld>
            <a:endParaRPr lang="en-GB"/>
          </a:p>
        </p:txBody>
      </p:sp>
    </p:spTree>
    <p:extLst>
      <p:ext uri="{BB962C8B-B14F-4D97-AF65-F5344CB8AC3E}">
        <p14:creationId xmlns:p14="http://schemas.microsoft.com/office/powerpoint/2010/main" val="99042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E0F8E8-06AB-4256-BFA7-5209BB48F4E2}"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29BC0-97AC-457B-B1E8-78807355FA40}" type="slidenum">
              <a:rPr lang="en-GB" smtClean="0"/>
              <a:t>‹#›</a:t>
            </a:fld>
            <a:endParaRPr lang="en-GB"/>
          </a:p>
        </p:txBody>
      </p:sp>
    </p:spTree>
    <p:extLst>
      <p:ext uri="{BB962C8B-B14F-4D97-AF65-F5344CB8AC3E}">
        <p14:creationId xmlns:p14="http://schemas.microsoft.com/office/powerpoint/2010/main" val="372752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E0F8E8-06AB-4256-BFA7-5209BB48F4E2}"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029BC0-97AC-457B-B1E8-78807355FA40}" type="slidenum">
              <a:rPr lang="en-GB" smtClean="0"/>
              <a:t>‹#›</a:t>
            </a:fld>
            <a:endParaRPr lang="en-GB"/>
          </a:p>
        </p:txBody>
      </p:sp>
    </p:spTree>
    <p:extLst>
      <p:ext uri="{BB962C8B-B14F-4D97-AF65-F5344CB8AC3E}">
        <p14:creationId xmlns:p14="http://schemas.microsoft.com/office/powerpoint/2010/main" val="379197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E0F8E8-06AB-4256-BFA7-5209BB48F4E2}" type="datetimeFigureOut">
              <a:rPr lang="en-GB" smtClean="0"/>
              <a:t>04/05/2020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029BC0-97AC-457B-B1E8-78807355FA40}" type="slidenum">
              <a:rPr lang="en-GB" smtClean="0"/>
              <a:t>‹#›</a:t>
            </a:fld>
            <a:endParaRPr lang="en-GB"/>
          </a:p>
        </p:txBody>
      </p:sp>
    </p:spTree>
    <p:extLst>
      <p:ext uri="{BB962C8B-B14F-4D97-AF65-F5344CB8AC3E}">
        <p14:creationId xmlns:p14="http://schemas.microsoft.com/office/powerpoint/2010/main" val="71328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E0F8E8-06AB-4256-BFA7-5209BB48F4E2}" type="datetimeFigureOut">
              <a:rPr lang="en-GB" smtClean="0"/>
              <a:t>04/05/2020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029BC0-97AC-457B-B1E8-78807355FA40}" type="slidenum">
              <a:rPr lang="en-GB" smtClean="0"/>
              <a:t>‹#›</a:t>
            </a:fld>
            <a:endParaRPr lang="en-GB"/>
          </a:p>
        </p:txBody>
      </p:sp>
    </p:spTree>
    <p:extLst>
      <p:ext uri="{BB962C8B-B14F-4D97-AF65-F5344CB8AC3E}">
        <p14:creationId xmlns:p14="http://schemas.microsoft.com/office/powerpoint/2010/main" val="138015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0F8E8-06AB-4256-BFA7-5209BB48F4E2}" type="datetimeFigureOut">
              <a:rPr lang="en-GB" smtClean="0"/>
              <a:t>04/05/2020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029BC0-97AC-457B-B1E8-78807355FA40}" type="slidenum">
              <a:rPr lang="en-GB" smtClean="0"/>
              <a:t>‹#›</a:t>
            </a:fld>
            <a:endParaRPr lang="en-GB"/>
          </a:p>
        </p:txBody>
      </p:sp>
    </p:spTree>
    <p:extLst>
      <p:ext uri="{BB962C8B-B14F-4D97-AF65-F5344CB8AC3E}">
        <p14:creationId xmlns:p14="http://schemas.microsoft.com/office/powerpoint/2010/main" val="393713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E0F8E8-06AB-4256-BFA7-5209BB48F4E2}"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029BC0-97AC-457B-B1E8-78807355FA40}" type="slidenum">
              <a:rPr lang="en-GB" smtClean="0"/>
              <a:t>‹#›</a:t>
            </a:fld>
            <a:endParaRPr lang="en-GB"/>
          </a:p>
        </p:txBody>
      </p:sp>
    </p:spTree>
    <p:extLst>
      <p:ext uri="{BB962C8B-B14F-4D97-AF65-F5344CB8AC3E}">
        <p14:creationId xmlns:p14="http://schemas.microsoft.com/office/powerpoint/2010/main" val="18770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E0F8E8-06AB-4256-BFA7-5209BB48F4E2}"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029BC0-97AC-457B-B1E8-78807355FA40}" type="slidenum">
              <a:rPr lang="en-GB" smtClean="0"/>
              <a:t>‹#›</a:t>
            </a:fld>
            <a:endParaRPr lang="en-GB"/>
          </a:p>
        </p:txBody>
      </p:sp>
    </p:spTree>
    <p:extLst>
      <p:ext uri="{BB962C8B-B14F-4D97-AF65-F5344CB8AC3E}">
        <p14:creationId xmlns:p14="http://schemas.microsoft.com/office/powerpoint/2010/main" val="156959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0F8E8-06AB-4256-BFA7-5209BB48F4E2}" type="datetimeFigureOut">
              <a:rPr lang="en-GB" smtClean="0"/>
              <a:t>04/05/2020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29BC0-97AC-457B-B1E8-78807355FA40}" type="slidenum">
              <a:rPr lang="en-GB" smtClean="0"/>
              <a:t>‹#›</a:t>
            </a:fld>
            <a:endParaRPr lang="en-GB"/>
          </a:p>
        </p:txBody>
      </p:sp>
    </p:spTree>
    <p:extLst>
      <p:ext uri="{BB962C8B-B14F-4D97-AF65-F5344CB8AC3E}">
        <p14:creationId xmlns:p14="http://schemas.microsoft.com/office/powerpoint/2010/main" val="285203600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dwFI4arr3Jw" TargetMode="External"/><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hyperlink" Target="https://youtu.be/A4jBtMNSzJ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jpg"/><Relationship Id="rId5" Type="http://schemas.openxmlformats.org/officeDocument/2006/relationships/hyperlink" Target="https://youtu.be/mpE8ttCEd-w"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2.jpg"/><Relationship Id="rId4" Type="http://schemas.openxmlformats.org/officeDocument/2006/relationships/hyperlink" Target="https://youtu.be/80nd4atC8A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logs.deloitte.co.uk/mondaybriefing/2018/05/nine-things-you-may-not-know-about-international-trade.html" TargetMode="External"/><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jpg"/><Relationship Id="rId5" Type="http://schemas.openxmlformats.org/officeDocument/2006/relationships/hyperlink" Target="https://youtu.be/OLFoPCzTsWo" TargetMode="Externa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hyperlink" Target="https://youtu.be/UzWMJZnGScw" TargetMode="External"/><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4BE4-C680-D74C-BAF0-B9CFF9A843E8}"/>
              </a:ext>
            </a:extLst>
          </p:cNvPr>
          <p:cNvSpPr>
            <a:spLocks noGrp="1"/>
          </p:cNvSpPr>
          <p:nvPr>
            <p:ph type="title"/>
          </p:nvPr>
        </p:nvSpPr>
        <p:spPr>
          <a:xfrm>
            <a:off x="8883009" y="484632"/>
            <a:ext cx="3196101" cy="5724143"/>
          </a:xfrm>
        </p:spPr>
        <p:txBody>
          <a:bodyPr anchor="t">
            <a:normAutofit/>
          </a:bodyPr>
          <a:lstStyle/>
          <a:p>
            <a:r>
              <a:rPr lang="en-US" sz="3600" dirty="0">
                <a:solidFill>
                  <a:srgbClr val="FFFFFF"/>
                </a:solidFill>
              </a:rPr>
              <a:t>Should we tax robots?</a:t>
            </a:r>
          </a:p>
        </p:txBody>
      </p:sp>
      <p:pic>
        <p:nvPicPr>
          <p:cNvPr id="4" name="Picture 3" descr="A single engine plane on a field&#10;&#10;Description automatically generated">
            <a:extLst>
              <a:ext uri="{FF2B5EF4-FFF2-40B4-BE49-F238E27FC236}">
                <a16:creationId xmlns:a16="http://schemas.microsoft.com/office/drawing/2014/main" id="{9E0A3410-9A1C-684D-A0DD-7DD025D65E33}"/>
              </a:ext>
            </a:extLst>
          </p:cNvPr>
          <p:cNvPicPr>
            <a:picLocks noChangeAspect="1"/>
          </p:cNvPicPr>
          <p:nvPr/>
        </p:nvPicPr>
        <p:blipFill rotWithShape="1">
          <a:blip r:embed="rId2"/>
          <a:srcRect t="5789"/>
          <a:stretch/>
        </p:blipFill>
        <p:spPr>
          <a:xfrm>
            <a:off x="976251" y="942538"/>
            <a:ext cx="7163222" cy="4808332"/>
          </a:xfrm>
          <a:prstGeom prst="rect">
            <a:avLst/>
          </a:prstGeom>
          <a:effectLst/>
        </p:spPr>
      </p:pic>
      <p:pic>
        <p:nvPicPr>
          <p:cNvPr id="5" name="Picture 4">
            <a:hlinkClick r:id="rId3"/>
            <a:extLst>
              <a:ext uri="{FF2B5EF4-FFF2-40B4-BE49-F238E27FC236}">
                <a16:creationId xmlns:a16="http://schemas.microsoft.com/office/drawing/2014/main" id="{3A0E238B-7E1F-2543-9574-40E5BD15695C}"/>
              </a:ext>
            </a:extLst>
          </p:cNvPr>
          <p:cNvPicPr>
            <a:picLocks noChangeAspect="1"/>
          </p:cNvPicPr>
          <p:nvPr/>
        </p:nvPicPr>
        <p:blipFill>
          <a:blip r:embed="rId4"/>
          <a:stretch>
            <a:fillRect/>
          </a:stretch>
        </p:blipFill>
        <p:spPr>
          <a:xfrm>
            <a:off x="10487883" y="4874327"/>
            <a:ext cx="1524000" cy="1320800"/>
          </a:xfrm>
          <a:prstGeom prst="rect">
            <a:avLst/>
          </a:prstGeom>
        </p:spPr>
      </p:pic>
      <p:pic>
        <p:nvPicPr>
          <p:cNvPr id="7" name="Picture 6">
            <a:extLst>
              <a:ext uri="{FF2B5EF4-FFF2-40B4-BE49-F238E27FC236}">
                <a16:creationId xmlns:a16="http://schemas.microsoft.com/office/drawing/2014/main" id="{4E4C6DAD-89E3-4F4B-96DA-EDADA3195D88}"/>
              </a:ext>
            </a:extLst>
          </p:cNvPr>
          <p:cNvPicPr>
            <a:picLocks noChangeAspect="1"/>
          </p:cNvPicPr>
          <p:nvPr/>
        </p:nvPicPr>
        <p:blipFill>
          <a:blip r:embed="rId5"/>
          <a:stretch>
            <a:fillRect/>
          </a:stretch>
        </p:blipFill>
        <p:spPr>
          <a:xfrm>
            <a:off x="8883009" y="4874327"/>
            <a:ext cx="1352814" cy="1335904"/>
          </a:xfrm>
          <a:prstGeom prst="rect">
            <a:avLst/>
          </a:prstGeom>
        </p:spPr>
      </p:pic>
      <p:sp>
        <p:nvSpPr>
          <p:cNvPr id="3" name="TextBox 2">
            <a:extLst>
              <a:ext uri="{FF2B5EF4-FFF2-40B4-BE49-F238E27FC236}">
                <a16:creationId xmlns:a16="http://schemas.microsoft.com/office/drawing/2014/main" id="{7C692A35-D3C1-E34C-8A9D-3BBEC52D6E89}"/>
              </a:ext>
            </a:extLst>
          </p:cNvPr>
          <p:cNvSpPr txBox="1"/>
          <p:nvPr/>
        </p:nvSpPr>
        <p:spPr>
          <a:xfrm>
            <a:off x="8828580" y="1611085"/>
            <a:ext cx="2840905" cy="3046988"/>
          </a:xfrm>
          <a:prstGeom prst="rect">
            <a:avLst/>
          </a:prstGeom>
          <a:noFill/>
        </p:spPr>
        <p:txBody>
          <a:bodyPr wrap="square" rtlCol="0">
            <a:spAutoFit/>
          </a:bodyPr>
          <a:lstStyle/>
          <a:p>
            <a:r>
              <a:rPr lang="en-GB" sz="2400" dirty="0"/>
              <a:t>The pace of industrial automation is accelerating across much of the developed and emerging market world</a:t>
            </a:r>
            <a:endParaRPr lang="en-US" sz="2400" dirty="0"/>
          </a:p>
        </p:txBody>
      </p:sp>
    </p:spTree>
    <p:extLst>
      <p:ext uri="{BB962C8B-B14F-4D97-AF65-F5344CB8AC3E}">
        <p14:creationId xmlns:p14="http://schemas.microsoft.com/office/powerpoint/2010/main" val="266666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5AA1-F777-BE46-A6ED-1867445A71D5}"/>
              </a:ext>
            </a:extLst>
          </p:cNvPr>
          <p:cNvSpPr>
            <a:spLocks noGrp="1"/>
          </p:cNvSpPr>
          <p:nvPr>
            <p:ph type="title"/>
          </p:nvPr>
        </p:nvSpPr>
        <p:spPr>
          <a:xfrm>
            <a:off x="8824404" y="484632"/>
            <a:ext cx="3231472" cy="5724143"/>
          </a:xfrm>
        </p:spPr>
        <p:txBody>
          <a:bodyPr anchor="t">
            <a:normAutofit/>
          </a:bodyPr>
          <a:lstStyle/>
          <a:p>
            <a:r>
              <a:rPr lang="en-GB" sz="3600" dirty="0">
                <a:solidFill>
                  <a:srgbClr val="FFFFFF"/>
                </a:solidFill>
              </a:rPr>
              <a:t>How soon will electric vehicles become the norm? </a:t>
            </a:r>
            <a:br>
              <a:rPr lang="en-GB" sz="3600" dirty="0">
                <a:solidFill>
                  <a:srgbClr val="FFFFFF"/>
                </a:solidFill>
              </a:rPr>
            </a:br>
            <a:r>
              <a:rPr lang="en-GB" sz="3600" dirty="0">
                <a:solidFill>
                  <a:srgbClr val="FFFFFF"/>
                </a:solidFill>
              </a:rPr>
              <a:t>Will they stimulate faster economic growth?</a:t>
            </a:r>
            <a:endParaRPr lang="en-US" sz="3600" dirty="0">
              <a:solidFill>
                <a:srgbClr val="FFFFFF"/>
              </a:solidFill>
            </a:endParaRPr>
          </a:p>
        </p:txBody>
      </p:sp>
      <p:pic>
        <p:nvPicPr>
          <p:cNvPr id="4" name="Picture 3" descr="A car parked in a parking lot&#10;&#10;Description automatically generated">
            <a:extLst>
              <a:ext uri="{FF2B5EF4-FFF2-40B4-BE49-F238E27FC236}">
                <a16:creationId xmlns:a16="http://schemas.microsoft.com/office/drawing/2014/main" id="{41D21D0E-FD29-3243-BB1F-5162855C4209}"/>
              </a:ext>
            </a:extLst>
          </p:cNvPr>
          <p:cNvPicPr>
            <a:picLocks noChangeAspect="1"/>
          </p:cNvPicPr>
          <p:nvPr/>
        </p:nvPicPr>
        <p:blipFill rotWithShape="1">
          <a:blip r:embed="rId2"/>
          <a:srcRect r="561" b="1"/>
          <a:stretch/>
        </p:blipFill>
        <p:spPr>
          <a:xfrm>
            <a:off x="976251" y="942538"/>
            <a:ext cx="7163222" cy="4808332"/>
          </a:xfrm>
          <a:prstGeom prst="rect">
            <a:avLst/>
          </a:prstGeom>
          <a:effectLst/>
        </p:spPr>
      </p:pic>
      <p:pic>
        <p:nvPicPr>
          <p:cNvPr id="5" name="Picture 4">
            <a:extLst>
              <a:ext uri="{FF2B5EF4-FFF2-40B4-BE49-F238E27FC236}">
                <a16:creationId xmlns:a16="http://schemas.microsoft.com/office/drawing/2014/main" id="{E9890778-52AC-1D43-932F-1F7B8B0B9141}"/>
              </a:ext>
            </a:extLst>
          </p:cNvPr>
          <p:cNvPicPr>
            <a:picLocks noChangeAspect="1"/>
          </p:cNvPicPr>
          <p:nvPr/>
        </p:nvPicPr>
        <p:blipFill>
          <a:blip r:embed="rId3"/>
          <a:stretch>
            <a:fillRect/>
          </a:stretch>
        </p:blipFill>
        <p:spPr>
          <a:xfrm>
            <a:off x="8824403" y="4796900"/>
            <a:ext cx="1397293" cy="1415678"/>
          </a:xfrm>
          <a:prstGeom prst="rect">
            <a:avLst/>
          </a:prstGeom>
        </p:spPr>
      </p:pic>
      <p:pic>
        <p:nvPicPr>
          <p:cNvPr id="7" name="Picture 6">
            <a:hlinkClick r:id="rId4"/>
            <a:extLst>
              <a:ext uri="{FF2B5EF4-FFF2-40B4-BE49-F238E27FC236}">
                <a16:creationId xmlns:a16="http://schemas.microsoft.com/office/drawing/2014/main" id="{914853B4-3155-D048-BFDA-D348E22F25EE}"/>
              </a:ext>
            </a:extLst>
          </p:cNvPr>
          <p:cNvPicPr>
            <a:picLocks noChangeAspect="1"/>
          </p:cNvPicPr>
          <p:nvPr/>
        </p:nvPicPr>
        <p:blipFill>
          <a:blip r:embed="rId5"/>
          <a:stretch>
            <a:fillRect/>
          </a:stretch>
        </p:blipFill>
        <p:spPr>
          <a:xfrm>
            <a:off x="10390094" y="4819951"/>
            <a:ext cx="1604683" cy="1390725"/>
          </a:xfrm>
          <a:prstGeom prst="rect">
            <a:avLst/>
          </a:prstGeom>
        </p:spPr>
      </p:pic>
    </p:spTree>
    <p:extLst>
      <p:ext uri="{BB962C8B-B14F-4D97-AF65-F5344CB8AC3E}">
        <p14:creationId xmlns:p14="http://schemas.microsoft.com/office/powerpoint/2010/main" val="201412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ke, table, indoor, birthday&#10;&#10;Description automatically generated">
            <a:extLst>
              <a:ext uri="{FF2B5EF4-FFF2-40B4-BE49-F238E27FC236}">
                <a16:creationId xmlns:a16="http://schemas.microsoft.com/office/drawing/2014/main" id="{4F958C44-446E-4B47-A40F-44772941A10B}"/>
              </a:ext>
            </a:extLst>
          </p:cNvPr>
          <p:cNvPicPr>
            <a:picLocks noChangeAspect="1"/>
          </p:cNvPicPr>
          <p:nvPr/>
        </p:nvPicPr>
        <p:blipFill rotWithShape="1">
          <a:blip r:embed="rId3"/>
          <a:srcRect t="6250"/>
          <a:stretch/>
        </p:blipFill>
        <p:spPr>
          <a:xfrm>
            <a:off x="20" y="10"/>
            <a:ext cx="12191980" cy="6857990"/>
          </a:xfrm>
          <a:prstGeom prst="rect">
            <a:avLst/>
          </a:prstGeom>
        </p:spPr>
      </p:pic>
      <p:sp>
        <p:nvSpPr>
          <p:cNvPr id="2" name="Title 1">
            <a:extLst>
              <a:ext uri="{FF2B5EF4-FFF2-40B4-BE49-F238E27FC236}">
                <a16:creationId xmlns:a16="http://schemas.microsoft.com/office/drawing/2014/main" id="{ED50D182-BD63-A347-B68E-2F1ACD68C24E}"/>
              </a:ext>
            </a:extLst>
          </p:cNvPr>
          <p:cNvSpPr>
            <a:spLocks noGrp="1"/>
          </p:cNvSpPr>
          <p:nvPr>
            <p:ph type="title"/>
          </p:nvPr>
        </p:nvSpPr>
        <p:spPr>
          <a:xfrm>
            <a:off x="523875" y="5317240"/>
            <a:ext cx="11210925" cy="744836"/>
          </a:xfrm>
        </p:spPr>
        <p:txBody>
          <a:bodyPr>
            <a:normAutofit/>
          </a:bodyPr>
          <a:lstStyle/>
          <a:p>
            <a:pPr algn="ctr"/>
            <a:r>
              <a:rPr lang="en-US" sz="3300" dirty="0">
                <a:solidFill>
                  <a:srgbClr val="FF0000"/>
                </a:solidFill>
              </a:rPr>
              <a:t>What can and what should be done about the gender pay gap?</a:t>
            </a:r>
          </a:p>
        </p:txBody>
      </p:sp>
      <p:pic>
        <p:nvPicPr>
          <p:cNvPr id="5" name="Picture 4">
            <a:extLst>
              <a:ext uri="{FF2B5EF4-FFF2-40B4-BE49-F238E27FC236}">
                <a16:creationId xmlns:a16="http://schemas.microsoft.com/office/drawing/2014/main" id="{CBBE53AE-B8D4-6442-912D-D7752AF28AB7}"/>
              </a:ext>
            </a:extLst>
          </p:cNvPr>
          <p:cNvPicPr>
            <a:picLocks noChangeAspect="1"/>
          </p:cNvPicPr>
          <p:nvPr/>
        </p:nvPicPr>
        <p:blipFill>
          <a:blip r:embed="rId4"/>
          <a:stretch>
            <a:fillRect/>
          </a:stretch>
        </p:blipFill>
        <p:spPr>
          <a:xfrm>
            <a:off x="145153" y="117661"/>
            <a:ext cx="1511524" cy="1440393"/>
          </a:xfrm>
          <a:prstGeom prst="rect">
            <a:avLst/>
          </a:prstGeom>
        </p:spPr>
      </p:pic>
      <p:pic>
        <p:nvPicPr>
          <p:cNvPr id="7" name="Picture 6">
            <a:hlinkClick r:id="rId5"/>
            <a:extLst>
              <a:ext uri="{FF2B5EF4-FFF2-40B4-BE49-F238E27FC236}">
                <a16:creationId xmlns:a16="http://schemas.microsoft.com/office/drawing/2014/main" id="{F8F46001-28B5-6E43-A53A-0E4CB3E71828}"/>
              </a:ext>
            </a:extLst>
          </p:cNvPr>
          <p:cNvPicPr>
            <a:picLocks noChangeAspect="1"/>
          </p:cNvPicPr>
          <p:nvPr/>
        </p:nvPicPr>
        <p:blipFill>
          <a:blip r:embed="rId6"/>
          <a:stretch>
            <a:fillRect/>
          </a:stretch>
        </p:blipFill>
        <p:spPr>
          <a:xfrm>
            <a:off x="10350649" y="117661"/>
            <a:ext cx="1654885" cy="1434234"/>
          </a:xfrm>
          <a:prstGeom prst="rect">
            <a:avLst/>
          </a:prstGeom>
        </p:spPr>
      </p:pic>
    </p:spTree>
    <p:extLst>
      <p:ext uri="{BB962C8B-B14F-4D97-AF65-F5344CB8AC3E}">
        <p14:creationId xmlns:p14="http://schemas.microsoft.com/office/powerpoint/2010/main" val="1176327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ll building&#10;&#10;Description automatically generated">
            <a:extLst>
              <a:ext uri="{FF2B5EF4-FFF2-40B4-BE49-F238E27FC236}">
                <a16:creationId xmlns:a16="http://schemas.microsoft.com/office/drawing/2014/main" id="{576FF477-410A-4746-9FFF-9A15D967979F}"/>
              </a:ext>
            </a:extLst>
          </p:cNvPr>
          <p:cNvPicPr>
            <a:picLocks noChangeAspect="1"/>
          </p:cNvPicPr>
          <p:nvPr/>
        </p:nvPicPr>
        <p:blipFill rotWithShape="1">
          <a:blip r:embed="rId3"/>
          <a:srcRect t="3215" b="12515"/>
          <a:stretch/>
        </p:blipFill>
        <p:spPr>
          <a:xfrm>
            <a:off x="20" y="10"/>
            <a:ext cx="12191980" cy="6857990"/>
          </a:xfrm>
          <a:prstGeom prst="rect">
            <a:avLst/>
          </a:prstGeom>
        </p:spPr>
      </p:pic>
      <p:sp>
        <p:nvSpPr>
          <p:cNvPr id="2" name="Title 1">
            <a:extLst>
              <a:ext uri="{FF2B5EF4-FFF2-40B4-BE49-F238E27FC236}">
                <a16:creationId xmlns:a16="http://schemas.microsoft.com/office/drawing/2014/main" id="{CED6E59C-1598-8D43-BFB4-EC3157E7F08A}"/>
              </a:ext>
            </a:extLst>
          </p:cNvPr>
          <p:cNvSpPr>
            <a:spLocks noGrp="1"/>
          </p:cNvSpPr>
          <p:nvPr>
            <p:ph type="title"/>
          </p:nvPr>
        </p:nvSpPr>
        <p:spPr>
          <a:xfrm>
            <a:off x="357620" y="10"/>
            <a:ext cx="11210925" cy="744836"/>
          </a:xfrm>
        </p:spPr>
        <p:txBody>
          <a:bodyPr>
            <a:normAutofit/>
          </a:bodyPr>
          <a:lstStyle/>
          <a:p>
            <a:pPr algn="ctr"/>
            <a:r>
              <a:rPr lang="en-US" sz="3600" dirty="0">
                <a:solidFill>
                  <a:schemeClr val="tx1">
                    <a:lumMod val="85000"/>
                    <a:lumOff val="15000"/>
                  </a:schemeClr>
                </a:solidFill>
              </a:rPr>
              <a:t>How can we make housing more affordable?</a:t>
            </a:r>
          </a:p>
        </p:txBody>
      </p:sp>
      <p:pic>
        <p:nvPicPr>
          <p:cNvPr id="7" name="Picture 6">
            <a:hlinkClick r:id="rId4"/>
            <a:extLst>
              <a:ext uri="{FF2B5EF4-FFF2-40B4-BE49-F238E27FC236}">
                <a16:creationId xmlns:a16="http://schemas.microsoft.com/office/drawing/2014/main" id="{765E02FA-5105-0449-BD32-7E143F046256}"/>
              </a:ext>
            </a:extLst>
          </p:cNvPr>
          <p:cNvPicPr>
            <a:picLocks noChangeAspect="1"/>
          </p:cNvPicPr>
          <p:nvPr/>
        </p:nvPicPr>
        <p:blipFill>
          <a:blip r:embed="rId5"/>
          <a:stretch>
            <a:fillRect/>
          </a:stretch>
        </p:blipFill>
        <p:spPr>
          <a:xfrm>
            <a:off x="10476821" y="5297401"/>
            <a:ext cx="1524000" cy="13208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A5087955-AFA8-8D45-A64B-F3F13D85ADAF}"/>
              </a:ext>
            </a:extLst>
          </p:cNvPr>
          <p:cNvPicPr>
            <a:picLocks noChangeAspect="1"/>
          </p:cNvPicPr>
          <p:nvPr/>
        </p:nvPicPr>
        <p:blipFill>
          <a:blip r:embed="rId6"/>
          <a:stretch>
            <a:fillRect/>
          </a:stretch>
        </p:blipFill>
        <p:spPr>
          <a:xfrm>
            <a:off x="155319" y="1428158"/>
            <a:ext cx="7396549" cy="5270041"/>
          </a:xfrm>
          <a:prstGeom prst="rect">
            <a:avLst/>
          </a:prstGeom>
        </p:spPr>
      </p:pic>
      <p:pic>
        <p:nvPicPr>
          <p:cNvPr id="10" name="Picture 9">
            <a:extLst>
              <a:ext uri="{FF2B5EF4-FFF2-40B4-BE49-F238E27FC236}">
                <a16:creationId xmlns:a16="http://schemas.microsoft.com/office/drawing/2014/main" id="{0C2D2483-70C2-FD46-9F29-1A01FA1778AC}"/>
              </a:ext>
            </a:extLst>
          </p:cNvPr>
          <p:cNvPicPr>
            <a:picLocks noChangeAspect="1"/>
          </p:cNvPicPr>
          <p:nvPr/>
        </p:nvPicPr>
        <p:blipFill>
          <a:blip r:embed="rId7"/>
          <a:stretch>
            <a:fillRect/>
          </a:stretch>
        </p:blipFill>
        <p:spPr>
          <a:xfrm>
            <a:off x="10476821" y="3631648"/>
            <a:ext cx="1559860" cy="1559860"/>
          </a:xfrm>
          <a:prstGeom prst="rect">
            <a:avLst/>
          </a:prstGeom>
        </p:spPr>
      </p:pic>
    </p:spTree>
    <p:extLst>
      <p:ext uri="{BB962C8B-B14F-4D97-AF65-F5344CB8AC3E}">
        <p14:creationId xmlns:p14="http://schemas.microsoft.com/office/powerpoint/2010/main" val="133968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D79C-7903-244C-BC93-3B1CB486B5CE}"/>
              </a:ext>
            </a:extLst>
          </p:cNvPr>
          <p:cNvSpPr>
            <a:spLocks noGrp="1"/>
          </p:cNvSpPr>
          <p:nvPr>
            <p:ph type="title"/>
          </p:nvPr>
        </p:nvSpPr>
        <p:spPr>
          <a:xfrm>
            <a:off x="8816621" y="484632"/>
            <a:ext cx="3239911" cy="5724143"/>
          </a:xfrm>
        </p:spPr>
        <p:txBody>
          <a:bodyPr anchor="t">
            <a:normAutofit/>
          </a:bodyPr>
          <a:lstStyle/>
          <a:p>
            <a:r>
              <a:rPr lang="en-US" sz="3500" dirty="0">
                <a:solidFill>
                  <a:srgbClr val="FFFFFF"/>
                </a:solidFill>
              </a:rPr>
              <a:t>Does globalisation create more winners than losers? Is the age of globalisation coming to an end?</a:t>
            </a:r>
          </a:p>
        </p:txBody>
      </p:sp>
      <p:pic>
        <p:nvPicPr>
          <p:cNvPr id="4" name="Picture 3" descr="A close up of a colorful background&#10;&#10;Description automatically generated">
            <a:hlinkClick r:id="rId3"/>
            <a:extLst>
              <a:ext uri="{FF2B5EF4-FFF2-40B4-BE49-F238E27FC236}">
                <a16:creationId xmlns:a16="http://schemas.microsoft.com/office/drawing/2014/main" id="{DE8D7794-8EB5-0046-B985-44FA39FA0C31}"/>
              </a:ext>
            </a:extLst>
          </p:cNvPr>
          <p:cNvPicPr>
            <a:picLocks noChangeAspect="1"/>
          </p:cNvPicPr>
          <p:nvPr/>
        </p:nvPicPr>
        <p:blipFill rotWithShape="1">
          <a:blip r:embed="rId4"/>
          <a:srcRect r="16200" b="-2"/>
          <a:stretch/>
        </p:blipFill>
        <p:spPr>
          <a:xfrm>
            <a:off x="976251" y="942538"/>
            <a:ext cx="7163222" cy="4808332"/>
          </a:xfrm>
          <a:prstGeom prst="rect">
            <a:avLst/>
          </a:prstGeom>
          <a:effectLst/>
        </p:spPr>
      </p:pic>
      <p:pic>
        <p:nvPicPr>
          <p:cNvPr id="6" name="Picture 5">
            <a:hlinkClick r:id="rId5"/>
            <a:extLst>
              <a:ext uri="{FF2B5EF4-FFF2-40B4-BE49-F238E27FC236}">
                <a16:creationId xmlns:a16="http://schemas.microsoft.com/office/drawing/2014/main" id="{5F6069BA-47B4-9B47-96DE-132176607995}"/>
              </a:ext>
            </a:extLst>
          </p:cNvPr>
          <p:cNvPicPr>
            <a:picLocks noChangeAspect="1"/>
          </p:cNvPicPr>
          <p:nvPr/>
        </p:nvPicPr>
        <p:blipFill>
          <a:blip r:embed="rId6"/>
          <a:stretch>
            <a:fillRect/>
          </a:stretch>
        </p:blipFill>
        <p:spPr>
          <a:xfrm>
            <a:off x="10476821" y="4877853"/>
            <a:ext cx="1524000" cy="1320800"/>
          </a:xfrm>
          <a:prstGeom prst="rect">
            <a:avLst/>
          </a:prstGeom>
        </p:spPr>
      </p:pic>
      <p:pic>
        <p:nvPicPr>
          <p:cNvPr id="5" name="Picture 4">
            <a:extLst>
              <a:ext uri="{FF2B5EF4-FFF2-40B4-BE49-F238E27FC236}">
                <a16:creationId xmlns:a16="http://schemas.microsoft.com/office/drawing/2014/main" id="{09C350A6-351F-3E4F-869E-7B20EDCA834C}"/>
              </a:ext>
            </a:extLst>
          </p:cNvPr>
          <p:cNvPicPr>
            <a:picLocks noChangeAspect="1"/>
          </p:cNvPicPr>
          <p:nvPr/>
        </p:nvPicPr>
        <p:blipFill>
          <a:blip r:embed="rId7"/>
          <a:stretch>
            <a:fillRect/>
          </a:stretch>
        </p:blipFill>
        <p:spPr>
          <a:xfrm>
            <a:off x="8934957" y="4877853"/>
            <a:ext cx="1327840" cy="1294644"/>
          </a:xfrm>
          <a:prstGeom prst="rect">
            <a:avLst/>
          </a:prstGeom>
        </p:spPr>
      </p:pic>
    </p:spTree>
    <p:extLst>
      <p:ext uri="{BB962C8B-B14F-4D97-AF65-F5344CB8AC3E}">
        <p14:creationId xmlns:p14="http://schemas.microsoft.com/office/powerpoint/2010/main" val="64778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toothbrush&#10;&#10;Description automatically generated">
            <a:extLst>
              <a:ext uri="{FF2B5EF4-FFF2-40B4-BE49-F238E27FC236}">
                <a16:creationId xmlns:a16="http://schemas.microsoft.com/office/drawing/2014/main" id="{64A0AF08-ED0F-074F-B2B5-E06D4F52E4FC}"/>
              </a:ext>
            </a:extLst>
          </p:cNvPr>
          <p:cNvPicPr>
            <a:picLocks noChangeAspect="1"/>
          </p:cNvPicPr>
          <p:nvPr/>
        </p:nvPicPr>
        <p:blipFill rotWithShape="1">
          <a:blip r:embed="rId2"/>
          <a:srcRect t="3964" b="11766"/>
          <a:stretch/>
        </p:blipFill>
        <p:spPr>
          <a:xfrm>
            <a:off x="20" y="10"/>
            <a:ext cx="12191980" cy="6857990"/>
          </a:xfrm>
          <a:prstGeom prst="rect">
            <a:avLst/>
          </a:prstGeom>
        </p:spPr>
      </p:pic>
      <p:sp>
        <p:nvSpPr>
          <p:cNvPr id="2" name="Title 1">
            <a:extLst>
              <a:ext uri="{FF2B5EF4-FFF2-40B4-BE49-F238E27FC236}">
                <a16:creationId xmlns:a16="http://schemas.microsoft.com/office/drawing/2014/main" id="{9263B134-BA36-804C-9BEB-2097245DFEBD}"/>
              </a:ext>
            </a:extLst>
          </p:cNvPr>
          <p:cNvSpPr>
            <a:spLocks noGrp="1"/>
          </p:cNvSpPr>
          <p:nvPr>
            <p:ph type="title"/>
          </p:nvPr>
        </p:nvSpPr>
        <p:spPr>
          <a:xfrm>
            <a:off x="523875" y="5317240"/>
            <a:ext cx="11210925" cy="744836"/>
          </a:xfrm>
        </p:spPr>
        <p:txBody>
          <a:bodyPr>
            <a:normAutofit/>
          </a:bodyPr>
          <a:lstStyle/>
          <a:p>
            <a:pPr algn="ctr"/>
            <a:r>
              <a:rPr lang="en-US" sz="3600" dirty="0">
                <a:solidFill>
                  <a:schemeClr val="bg1"/>
                </a:solidFill>
              </a:rPr>
              <a:t>Is there a future for cash?</a:t>
            </a:r>
          </a:p>
        </p:txBody>
      </p:sp>
      <p:pic>
        <p:nvPicPr>
          <p:cNvPr id="7" name="Picture 6">
            <a:hlinkClick r:id="rId3"/>
            <a:extLst>
              <a:ext uri="{FF2B5EF4-FFF2-40B4-BE49-F238E27FC236}">
                <a16:creationId xmlns:a16="http://schemas.microsoft.com/office/drawing/2014/main" id="{E3AA1E80-5738-534C-B3DF-334BC51FD9D1}"/>
              </a:ext>
            </a:extLst>
          </p:cNvPr>
          <p:cNvPicPr>
            <a:picLocks noChangeAspect="1"/>
          </p:cNvPicPr>
          <p:nvPr/>
        </p:nvPicPr>
        <p:blipFill>
          <a:blip r:embed="rId4"/>
          <a:stretch>
            <a:fillRect/>
          </a:stretch>
        </p:blipFill>
        <p:spPr>
          <a:xfrm>
            <a:off x="10390094" y="3694001"/>
            <a:ext cx="1524000" cy="1320800"/>
          </a:xfrm>
          <a:prstGeom prst="rect">
            <a:avLst/>
          </a:prstGeom>
        </p:spPr>
      </p:pic>
      <p:sp>
        <p:nvSpPr>
          <p:cNvPr id="3" name="TextBox 2">
            <a:extLst>
              <a:ext uri="{FF2B5EF4-FFF2-40B4-BE49-F238E27FC236}">
                <a16:creationId xmlns:a16="http://schemas.microsoft.com/office/drawing/2014/main" id="{CC940723-6D32-A84E-B628-EFB39B2421FD}"/>
              </a:ext>
            </a:extLst>
          </p:cNvPr>
          <p:cNvSpPr txBox="1"/>
          <p:nvPr/>
        </p:nvSpPr>
        <p:spPr>
          <a:xfrm>
            <a:off x="159025" y="139148"/>
            <a:ext cx="4423485" cy="923330"/>
          </a:xfrm>
          <a:prstGeom prst="rect">
            <a:avLst/>
          </a:prstGeom>
          <a:solidFill>
            <a:schemeClr val="bg1">
              <a:lumMod val="95000"/>
            </a:schemeClr>
          </a:solidFill>
        </p:spPr>
        <p:txBody>
          <a:bodyPr wrap="square" rtlCol="0">
            <a:spAutoFit/>
          </a:bodyPr>
          <a:lstStyle/>
          <a:p>
            <a:r>
              <a:rPr lang="en-GB" dirty="0"/>
              <a:t>In Sweden, 19 per cent of payments are made using cash, compared with a European average of nearly 80 per cent</a:t>
            </a:r>
            <a:endParaRPr lang="en-US" dirty="0"/>
          </a:p>
        </p:txBody>
      </p:sp>
      <p:sp>
        <p:nvSpPr>
          <p:cNvPr id="10" name="TextBox 9">
            <a:extLst>
              <a:ext uri="{FF2B5EF4-FFF2-40B4-BE49-F238E27FC236}">
                <a16:creationId xmlns:a16="http://schemas.microsoft.com/office/drawing/2014/main" id="{AA6ADF7E-23D2-6A4A-A19A-EE1C8BEECDC3}"/>
              </a:ext>
            </a:extLst>
          </p:cNvPr>
          <p:cNvSpPr txBox="1"/>
          <p:nvPr/>
        </p:nvSpPr>
        <p:spPr>
          <a:xfrm>
            <a:off x="164281" y="1226963"/>
            <a:ext cx="4418229" cy="1200329"/>
          </a:xfrm>
          <a:prstGeom prst="rect">
            <a:avLst/>
          </a:prstGeom>
          <a:solidFill>
            <a:schemeClr val="bg1">
              <a:lumMod val="95000"/>
            </a:schemeClr>
          </a:solidFill>
        </p:spPr>
        <p:txBody>
          <a:bodyPr wrap="square" rtlCol="0">
            <a:spAutoFit/>
          </a:bodyPr>
          <a:lstStyle/>
          <a:p>
            <a:r>
              <a:rPr lang="en-GB" dirty="0"/>
              <a:t>In the UK, there were 13.2billion debit card payments in 2017, eclipsing the 13.1billion payments in cash. 3.4million people said they almost never used notes and coins.</a:t>
            </a:r>
            <a:endParaRPr lang="en-US" dirty="0"/>
          </a:p>
        </p:txBody>
      </p:sp>
      <p:pic>
        <p:nvPicPr>
          <p:cNvPr id="6" name="Picture 5">
            <a:extLst>
              <a:ext uri="{FF2B5EF4-FFF2-40B4-BE49-F238E27FC236}">
                <a16:creationId xmlns:a16="http://schemas.microsoft.com/office/drawing/2014/main" id="{85F0EEB6-0F66-FB41-BAA7-D705204F5904}"/>
              </a:ext>
            </a:extLst>
          </p:cNvPr>
          <p:cNvPicPr>
            <a:picLocks noChangeAspect="1"/>
          </p:cNvPicPr>
          <p:nvPr/>
        </p:nvPicPr>
        <p:blipFill>
          <a:blip r:embed="rId5"/>
          <a:stretch>
            <a:fillRect/>
          </a:stretch>
        </p:blipFill>
        <p:spPr>
          <a:xfrm>
            <a:off x="10725374" y="86463"/>
            <a:ext cx="1188720" cy="1160076"/>
          </a:xfrm>
          <a:prstGeom prst="rect">
            <a:avLst/>
          </a:prstGeom>
        </p:spPr>
      </p:pic>
    </p:spTree>
    <p:extLst>
      <p:ext uri="{BB962C8B-B14F-4D97-AF65-F5344CB8AC3E}">
        <p14:creationId xmlns:p14="http://schemas.microsoft.com/office/powerpoint/2010/main" val="21119117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DBB46DEC3BE7459F691F2372E847C3" ma:contentTypeVersion="13" ma:contentTypeDescription="Create a new document." ma:contentTypeScope="" ma:versionID="774d367b4d9a0ff537c5741a348512c4">
  <xsd:schema xmlns:xsd="http://www.w3.org/2001/XMLSchema" xmlns:xs="http://www.w3.org/2001/XMLSchema" xmlns:p="http://schemas.microsoft.com/office/2006/metadata/properties" xmlns:ns3="e85abea7-ccb2-4451-9ec5-3c0e933b9364" xmlns:ns4="0a3a75dd-35d2-43e6-b29c-371b29bee64a" targetNamespace="http://schemas.microsoft.com/office/2006/metadata/properties" ma:root="true" ma:fieldsID="7319d268fb2218b881a5086262a332ef" ns3:_="" ns4:_="">
    <xsd:import namespace="e85abea7-ccb2-4451-9ec5-3c0e933b9364"/>
    <xsd:import namespace="0a3a75dd-35d2-43e6-b29c-371b29bee64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5abea7-ccb2-4451-9ec5-3c0e933b93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3a75dd-35d2-43e6-b29c-371b29bee6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343EE6-7AAF-4F49-B6F6-C033B7BAE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abea7-ccb2-4451-9ec5-3c0e933b9364"/>
    <ds:schemaRef ds:uri="0a3a75dd-35d2-43e6-b29c-371b29bee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01A537-18EA-49CA-BE5B-EF719FF234EA}">
  <ds:schemaRefs>
    <ds:schemaRef ds:uri="http://schemas.microsoft.com/sharepoint/v3/contenttype/forms"/>
  </ds:schemaRefs>
</ds:datastoreItem>
</file>

<file path=customXml/itemProps3.xml><?xml version="1.0" encoding="utf-8"?>
<ds:datastoreItem xmlns:ds="http://schemas.openxmlformats.org/officeDocument/2006/customXml" ds:itemID="{3F179083-6369-480B-9420-CC0994C24FC3}">
  <ds:schemaRefs>
    <ds:schemaRef ds:uri="http://schemas.microsoft.com/office/infopath/2007/PartnerControls"/>
    <ds:schemaRef ds:uri="http://purl.org/dc/elements/1.1/"/>
    <ds:schemaRef ds:uri="http://schemas.microsoft.com/office/2006/metadata/properties"/>
    <ds:schemaRef ds:uri="e85abea7-ccb2-4451-9ec5-3c0e933b9364"/>
    <ds:schemaRef ds:uri="http://purl.org/dc/terms/"/>
    <ds:schemaRef ds:uri="http://schemas.openxmlformats.org/package/2006/metadata/core-properties"/>
    <ds:schemaRef ds:uri="http://schemas.microsoft.com/office/2006/documentManagement/types"/>
    <ds:schemaRef ds:uri="0a3a75dd-35d2-43e6-b29c-371b29bee64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29</TotalTime>
  <Words>348</Words>
  <Application>Microsoft Office PowerPoint</Application>
  <PresentationFormat>Widescreen</PresentationFormat>
  <Paragraphs>15</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Should we tax robots?</vt:lpstr>
      <vt:lpstr>How soon will electric vehicles become the norm?  Will they stimulate faster economic growth?</vt:lpstr>
      <vt:lpstr>What can and what should be done about the gender pay gap?</vt:lpstr>
      <vt:lpstr>How can we make housing more affordable?</vt:lpstr>
      <vt:lpstr>Does globalisation create more winners than losers? Is the age of globalisation coming to an end?</vt:lpstr>
      <vt:lpstr>Is there a future for cash?</vt:lpstr>
    </vt:vector>
  </TitlesOfParts>
  <Company>Barnsley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as a social science</dc:title>
  <dc:creator>Gemma Mahoney</dc:creator>
  <cp:lastModifiedBy>Gemma Mahoney</cp:lastModifiedBy>
  <cp:revision>4</cp:revision>
  <dcterms:created xsi:type="dcterms:W3CDTF">2020-05-04T15:21:02Z</dcterms:created>
  <dcterms:modified xsi:type="dcterms:W3CDTF">2020-05-04T15:50:51Z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0x010100B1DBB46DEC3BE7459F691F2372E847C3</vt:lpwstr>
  </property>
</Properties>
</file>