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4.xml" ContentType="application/vnd.openxmlformats-officedocument.presentationml.notesSlide+xml"/>
  <Override PartName="/ppt/tags/tag24.xml" ContentType="application/vnd.openxmlformats-officedocument.presentationml.tags+xml"/>
  <Override PartName="/ppt/notesSlides/notesSlide15.xml" ContentType="application/vnd.openxmlformats-officedocument.presentationml.notesSlide+xml"/>
  <Override PartName="/ppt/tags/tag25.xml" ContentType="application/vnd.openxmlformats-officedocument.presentationml.tags+xml"/>
  <Override PartName="/ppt/notesSlides/notesSlide16.xml" ContentType="application/vnd.openxmlformats-officedocument.presentationml.notesSlide+xml"/>
  <Override PartName="/ppt/tags/tag26.xml" ContentType="application/vnd.openxmlformats-officedocument.presentationml.tags+xml"/>
  <Override PartName="/ppt/notesSlides/notesSlide17.xml" ContentType="application/vnd.openxmlformats-officedocument.presentationml.notesSlide+xml"/>
  <Override PartName="/ppt/tags/tag27.xml" ContentType="application/vnd.openxmlformats-officedocument.presentationml.tags+xml"/>
  <Override PartName="/ppt/notesSlides/notesSlide18.xml" ContentType="application/vnd.openxmlformats-officedocument.presentationml.notesSlide+xml"/>
  <Override PartName="/ppt/tags/tag28.xml" ContentType="application/vnd.openxmlformats-officedocument.presentationml.tags+xml"/>
  <Override PartName="/ppt/notesSlides/notesSlide1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0.xml" ContentType="application/vnd.openxmlformats-officedocument.presentationml.notesSlide+xml"/>
  <Override PartName="/ppt/tags/tag31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553" r:id="rId5"/>
    <p:sldId id="556" r:id="rId6"/>
    <p:sldId id="557" r:id="rId7"/>
    <p:sldId id="558" r:id="rId8"/>
    <p:sldId id="562" r:id="rId9"/>
    <p:sldId id="559" r:id="rId10"/>
    <p:sldId id="560" r:id="rId11"/>
    <p:sldId id="561" r:id="rId12"/>
    <p:sldId id="563" r:id="rId13"/>
    <p:sldId id="564" r:id="rId14"/>
    <p:sldId id="565" r:id="rId15"/>
    <p:sldId id="566" r:id="rId16"/>
    <p:sldId id="567" r:id="rId17"/>
    <p:sldId id="572" r:id="rId18"/>
    <p:sldId id="568" r:id="rId19"/>
    <p:sldId id="573" r:id="rId20"/>
    <p:sldId id="569" r:id="rId21"/>
    <p:sldId id="571" r:id="rId22"/>
    <p:sldId id="576" r:id="rId23"/>
    <p:sldId id="570" r:id="rId24"/>
    <p:sldId id="585" r:id="rId25"/>
    <p:sldId id="586" r:id="rId26"/>
    <p:sldId id="587" r:id="rId27"/>
    <p:sldId id="577" r:id="rId28"/>
    <p:sldId id="579" r:id="rId29"/>
    <p:sldId id="580" r:id="rId30"/>
    <p:sldId id="582" r:id="rId31"/>
    <p:sldId id="584" r:id="rId32"/>
    <p:sldId id="555" r:id="rId33"/>
  </p:sldIdLst>
  <p:sldSz cx="9144000" cy="6858000" type="screen4x3"/>
  <p:notesSz cx="6797675" cy="987425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19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0" autoAdjust="0"/>
    <p:restoredTop sz="93782" autoAdjust="0"/>
  </p:normalViewPr>
  <p:slideViewPr>
    <p:cSldViewPr>
      <p:cViewPr varScale="1">
        <p:scale>
          <a:sx n="69" d="100"/>
          <a:sy n="69" d="100"/>
        </p:scale>
        <p:origin x="12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CD3F9F-CB52-0141-A229-F1A630248F82}" type="doc">
      <dgm:prSet loTypeId="urn:microsoft.com/office/officeart/2005/8/layout/pList2" loCatId="" qsTypeId="urn:microsoft.com/office/officeart/2005/8/quickstyle/simple4" qsCatId="simple" csTypeId="urn:microsoft.com/office/officeart/2005/8/colors/accent1_2" csCatId="accent1" phldr="1"/>
      <dgm:spPr/>
    </dgm:pt>
    <dgm:pt modelId="{A990210D-06CE-4D4D-92E2-091615E7DAA0}">
      <dgm:prSet phldrT="[Text]"/>
      <dgm:spPr/>
      <dgm:t>
        <a:bodyPr/>
        <a:lstStyle/>
        <a:p>
          <a:r>
            <a:rPr lang="en-US" dirty="0" smtClean="0"/>
            <a:t>Create Employment &amp; Develop Human Capital</a:t>
          </a:r>
          <a:endParaRPr lang="en-US" dirty="0"/>
        </a:p>
      </dgm:t>
    </dgm:pt>
    <dgm:pt modelId="{AEFDF6CF-E9D9-9240-9243-453DDC25D80C}" type="parTrans" cxnId="{4ABED2A1-64F6-C340-9627-B1A19A84FDC9}">
      <dgm:prSet/>
      <dgm:spPr/>
      <dgm:t>
        <a:bodyPr/>
        <a:lstStyle/>
        <a:p>
          <a:endParaRPr lang="en-US"/>
        </a:p>
      </dgm:t>
    </dgm:pt>
    <dgm:pt modelId="{63334836-C9AA-9049-BA6B-2C869C462BC4}" type="sibTrans" cxnId="{4ABED2A1-64F6-C340-9627-B1A19A84FDC9}">
      <dgm:prSet/>
      <dgm:spPr/>
      <dgm:t>
        <a:bodyPr/>
        <a:lstStyle/>
        <a:p>
          <a:endParaRPr lang="en-US"/>
        </a:p>
      </dgm:t>
    </dgm:pt>
    <dgm:pt modelId="{AD3F6735-EE4C-1948-887E-BDA2B8902371}">
      <dgm:prSet phldrT="[Text]"/>
      <dgm:spPr/>
      <dgm:t>
        <a:bodyPr/>
        <a:lstStyle/>
        <a:p>
          <a:r>
            <a:rPr lang="en-US" dirty="0" smtClean="0"/>
            <a:t>Drive Innovation through R&amp;D and New Products</a:t>
          </a:r>
          <a:endParaRPr lang="en-US" dirty="0"/>
        </a:p>
      </dgm:t>
    </dgm:pt>
    <dgm:pt modelId="{15D3D36C-FD0D-0E46-BC1F-2F47267F7E3A}" type="parTrans" cxnId="{A10D61F7-5009-E647-BC87-EC790F4194BB}">
      <dgm:prSet/>
      <dgm:spPr/>
      <dgm:t>
        <a:bodyPr/>
        <a:lstStyle/>
        <a:p>
          <a:endParaRPr lang="en-US"/>
        </a:p>
      </dgm:t>
    </dgm:pt>
    <dgm:pt modelId="{99F5184E-C37C-2645-AEDB-C5289DF3671F}" type="sibTrans" cxnId="{A10D61F7-5009-E647-BC87-EC790F4194BB}">
      <dgm:prSet/>
      <dgm:spPr/>
      <dgm:t>
        <a:bodyPr/>
        <a:lstStyle/>
        <a:p>
          <a:endParaRPr lang="en-US"/>
        </a:p>
      </dgm:t>
    </dgm:pt>
    <dgm:pt modelId="{736C06C2-A436-5D4A-8E18-68CFFDB21C50}">
      <dgm:prSet phldrT="[Text]"/>
      <dgm:spPr/>
      <dgm:t>
        <a:bodyPr/>
        <a:lstStyle/>
        <a:p>
          <a:r>
            <a:rPr lang="en-US" dirty="0" smtClean="0"/>
            <a:t>Pay Taxes on profits earned &amp; collect taxes for Govt.</a:t>
          </a:r>
          <a:endParaRPr lang="en-US" dirty="0"/>
        </a:p>
      </dgm:t>
    </dgm:pt>
    <dgm:pt modelId="{A89910A5-E5C3-AD4A-8BA6-480EDEEF2F18}" type="parTrans" cxnId="{D9F4E18D-5BB0-1F4B-8A37-D8B66384305B}">
      <dgm:prSet/>
      <dgm:spPr/>
      <dgm:t>
        <a:bodyPr/>
        <a:lstStyle/>
        <a:p>
          <a:endParaRPr lang="en-US"/>
        </a:p>
      </dgm:t>
    </dgm:pt>
    <dgm:pt modelId="{72B4F35F-685D-C842-8F35-338DFC1CD274}" type="sibTrans" cxnId="{D9F4E18D-5BB0-1F4B-8A37-D8B66384305B}">
      <dgm:prSet/>
      <dgm:spPr/>
      <dgm:t>
        <a:bodyPr/>
        <a:lstStyle/>
        <a:p>
          <a:endParaRPr lang="en-US"/>
        </a:p>
      </dgm:t>
    </dgm:pt>
    <dgm:pt modelId="{2940B790-CB0E-E54F-80E4-5F5AA6D84AC5}">
      <dgm:prSet phldrT="[Text]"/>
      <dgm:spPr/>
      <dgm:t>
        <a:bodyPr/>
        <a:lstStyle/>
        <a:p>
          <a:r>
            <a:rPr lang="en-US" dirty="0" smtClean="0"/>
            <a:t>Create Wealth by providing returns on investment </a:t>
          </a:r>
          <a:endParaRPr lang="en-US" dirty="0"/>
        </a:p>
      </dgm:t>
    </dgm:pt>
    <dgm:pt modelId="{57474490-854F-8043-A944-39A8F90BC24A}" type="parTrans" cxnId="{B1506E37-CFCA-B140-9C43-BB3DFF6EA515}">
      <dgm:prSet/>
      <dgm:spPr/>
      <dgm:t>
        <a:bodyPr/>
        <a:lstStyle/>
        <a:p>
          <a:endParaRPr lang="en-US"/>
        </a:p>
      </dgm:t>
    </dgm:pt>
    <dgm:pt modelId="{07A4566C-FE8F-464C-B862-C848A91273F4}" type="sibTrans" cxnId="{B1506E37-CFCA-B140-9C43-BB3DFF6EA515}">
      <dgm:prSet/>
      <dgm:spPr/>
      <dgm:t>
        <a:bodyPr/>
        <a:lstStyle/>
        <a:p>
          <a:endParaRPr lang="en-US"/>
        </a:p>
      </dgm:t>
    </dgm:pt>
    <dgm:pt modelId="{BDC53911-6202-9E4D-9AF2-E930D0A5D07A}" type="pres">
      <dgm:prSet presAssocID="{F3CD3F9F-CB52-0141-A229-F1A630248F82}" presName="Name0" presStyleCnt="0">
        <dgm:presLayoutVars>
          <dgm:dir/>
          <dgm:resizeHandles val="exact"/>
        </dgm:presLayoutVars>
      </dgm:prSet>
      <dgm:spPr/>
    </dgm:pt>
    <dgm:pt modelId="{6DFE65AD-A17A-F94B-A9C6-6E5A5661E5C6}" type="pres">
      <dgm:prSet presAssocID="{F3CD3F9F-CB52-0141-A229-F1A630248F82}" presName="bkgdShp" presStyleLbl="alignAccFollowNode1" presStyleIdx="0" presStyleCnt="1"/>
      <dgm:spPr/>
    </dgm:pt>
    <dgm:pt modelId="{1857652A-66CE-0348-99D6-AC690FB26195}" type="pres">
      <dgm:prSet presAssocID="{F3CD3F9F-CB52-0141-A229-F1A630248F82}" presName="linComp" presStyleCnt="0"/>
      <dgm:spPr/>
    </dgm:pt>
    <dgm:pt modelId="{A90C183E-0FD1-924C-B211-574C515929AC}" type="pres">
      <dgm:prSet presAssocID="{A990210D-06CE-4D4D-92E2-091615E7DAA0}" presName="compNode" presStyleCnt="0"/>
      <dgm:spPr/>
    </dgm:pt>
    <dgm:pt modelId="{E5B6CA44-3F19-4741-9680-DD7950DB4997}" type="pres">
      <dgm:prSet presAssocID="{A990210D-06CE-4D4D-92E2-091615E7DAA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CC4A0-B520-1A40-AD01-20FE5637A8C4}" type="pres">
      <dgm:prSet presAssocID="{A990210D-06CE-4D4D-92E2-091615E7DAA0}" presName="invisiNode" presStyleLbl="node1" presStyleIdx="0" presStyleCnt="4"/>
      <dgm:spPr/>
    </dgm:pt>
    <dgm:pt modelId="{72E855E8-D489-F044-BCFA-421F9D168EE4}" type="pres">
      <dgm:prSet presAssocID="{A990210D-06CE-4D4D-92E2-091615E7DAA0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647BE25-EAC8-DC4C-8B7D-1B1BD013F726}" type="pres">
      <dgm:prSet presAssocID="{63334836-C9AA-9049-BA6B-2C869C462BC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25C3E8D-A057-0849-BBFB-6D352D721462}" type="pres">
      <dgm:prSet presAssocID="{AD3F6735-EE4C-1948-887E-BDA2B8902371}" presName="compNode" presStyleCnt="0"/>
      <dgm:spPr/>
    </dgm:pt>
    <dgm:pt modelId="{E534F8FB-AD88-C94A-9F9D-D1317E5F6D63}" type="pres">
      <dgm:prSet presAssocID="{AD3F6735-EE4C-1948-887E-BDA2B890237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87004-33F6-2E47-9D73-838441B962A1}" type="pres">
      <dgm:prSet presAssocID="{AD3F6735-EE4C-1948-887E-BDA2B8902371}" presName="invisiNode" presStyleLbl="node1" presStyleIdx="1" presStyleCnt="4"/>
      <dgm:spPr/>
    </dgm:pt>
    <dgm:pt modelId="{29AE9734-7944-0D42-82DE-99163E225100}" type="pres">
      <dgm:prSet presAssocID="{AD3F6735-EE4C-1948-887E-BDA2B8902371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1ED346F-6887-BD41-BC08-9AE216DA467E}" type="pres">
      <dgm:prSet presAssocID="{99F5184E-C37C-2645-AEDB-C5289DF3671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001391A-D511-FF43-BAFC-AACC8C8D282B}" type="pres">
      <dgm:prSet presAssocID="{736C06C2-A436-5D4A-8E18-68CFFDB21C50}" presName="compNode" presStyleCnt="0"/>
      <dgm:spPr/>
    </dgm:pt>
    <dgm:pt modelId="{D6BC1CB7-8CC9-6145-BD08-B56EA5EAA19D}" type="pres">
      <dgm:prSet presAssocID="{736C06C2-A436-5D4A-8E18-68CFFDB21C5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0C36AA-9DA1-AA44-B579-AE48E0087695}" type="pres">
      <dgm:prSet presAssocID="{736C06C2-A436-5D4A-8E18-68CFFDB21C50}" presName="invisiNode" presStyleLbl="node1" presStyleIdx="2" presStyleCnt="4"/>
      <dgm:spPr/>
    </dgm:pt>
    <dgm:pt modelId="{0AA15970-CCB2-5148-A137-DB56EB8B8C3E}" type="pres">
      <dgm:prSet presAssocID="{736C06C2-A436-5D4A-8E18-68CFFDB21C50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7D05497-C933-9249-B9B8-91B24296A2AE}" type="pres">
      <dgm:prSet presAssocID="{72B4F35F-685D-C842-8F35-338DFC1CD27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AEA6A3F-EB2B-4240-BDF0-986CB49D89CD}" type="pres">
      <dgm:prSet presAssocID="{2940B790-CB0E-E54F-80E4-5F5AA6D84AC5}" presName="compNode" presStyleCnt="0"/>
      <dgm:spPr/>
    </dgm:pt>
    <dgm:pt modelId="{2256D89E-9577-C645-8239-D505EFF1E799}" type="pres">
      <dgm:prSet presAssocID="{2940B790-CB0E-E54F-80E4-5F5AA6D84AC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14DF3-B4A0-F64C-A1FE-C6493D0BA5DA}" type="pres">
      <dgm:prSet presAssocID="{2940B790-CB0E-E54F-80E4-5F5AA6D84AC5}" presName="invisiNode" presStyleLbl="node1" presStyleIdx="3" presStyleCnt="4"/>
      <dgm:spPr/>
    </dgm:pt>
    <dgm:pt modelId="{1C42FEF3-14A2-5643-902A-9EB3228C9156}" type="pres">
      <dgm:prSet presAssocID="{2940B790-CB0E-E54F-80E4-5F5AA6D84AC5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D9F4E18D-5BB0-1F4B-8A37-D8B66384305B}" srcId="{F3CD3F9F-CB52-0141-A229-F1A630248F82}" destId="{736C06C2-A436-5D4A-8E18-68CFFDB21C50}" srcOrd="2" destOrd="0" parTransId="{A89910A5-E5C3-AD4A-8BA6-480EDEEF2F18}" sibTransId="{72B4F35F-685D-C842-8F35-338DFC1CD274}"/>
    <dgm:cxn modelId="{D96612DA-6641-4048-8C13-9737F3BB7BC4}" type="presOf" srcId="{F3CD3F9F-CB52-0141-A229-F1A630248F82}" destId="{BDC53911-6202-9E4D-9AF2-E930D0A5D07A}" srcOrd="0" destOrd="0" presId="urn:microsoft.com/office/officeart/2005/8/layout/pList2"/>
    <dgm:cxn modelId="{97201FD4-8AF4-E543-8E49-5127A48F2516}" type="presOf" srcId="{99F5184E-C37C-2645-AEDB-C5289DF3671F}" destId="{01ED346F-6887-BD41-BC08-9AE216DA467E}" srcOrd="0" destOrd="0" presId="urn:microsoft.com/office/officeart/2005/8/layout/pList2"/>
    <dgm:cxn modelId="{E3A88B15-7FAB-8B44-A7EB-ADFA5DF8B1A5}" type="presOf" srcId="{63334836-C9AA-9049-BA6B-2C869C462BC4}" destId="{5647BE25-EAC8-DC4C-8B7D-1B1BD013F726}" srcOrd="0" destOrd="0" presId="urn:microsoft.com/office/officeart/2005/8/layout/pList2"/>
    <dgm:cxn modelId="{A10D61F7-5009-E647-BC87-EC790F4194BB}" srcId="{F3CD3F9F-CB52-0141-A229-F1A630248F82}" destId="{AD3F6735-EE4C-1948-887E-BDA2B8902371}" srcOrd="1" destOrd="0" parTransId="{15D3D36C-FD0D-0E46-BC1F-2F47267F7E3A}" sibTransId="{99F5184E-C37C-2645-AEDB-C5289DF3671F}"/>
    <dgm:cxn modelId="{18C9B6CB-9FEC-E248-AD68-9619AE1E99FE}" type="presOf" srcId="{736C06C2-A436-5D4A-8E18-68CFFDB21C50}" destId="{D6BC1CB7-8CC9-6145-BD08-B56EA5EAA19D}" srcOrd="0" destOrd="0" presId="urn:microsoft.com/office/officeart/2005/8/layout/pList2"/>
    <dgm:cxn modelId="{574BB689-1346-BB4C-B604-9D91FA33B2B7}" type="presOf" srcId="{2940B790-CB0E-E54F-80E4-5F5AA6D84AC5}" destId="{2256D89E-9577-C645-8239-D505EFF1E799}" srcOrd="0" destOrd="0" presId="urn:microsoft.com/office/officeart/2005/8/layout/pList2"/>
    <dgm:cxn modelId="{72C813AF-424C-2546-849A-59669922B3AA}" type="presOf" srcId="{A990210D-06CE-4D4D-92E2-091615E7DAA0}" destId="{E5B6CA44-3F19-4741-9680-DD7950DB4997}" srcOrd="0" destOrd="0" presId="urn:microsoft.com/office/officeart/2005/8/layout/pList2"/>
    <dgm:cxn modelId="{B1506E37-CFCA-B140-9C43-BB3DFF6EA515}" srcId="{F3CD3F9F-CB52-0141-A229-F1A630248F82}" destId="{2940B790-CB0E-E54F-80E4-5F5AA6D84AC5}" srcOrd="3" destOrd="0" parTransId="{57474490-854F-8043-A944-39A8F90BC24A}" sibTransId="{07A4566C-FE8F-464C-B862-C848A91273F4}"/>
    <dgm:cxn modelId="{E237CD60-35FE-B547-8042-072C39150C91}" type="presOf" srcId="{AD3F6735-EE4C-1948-887E-BDA2B8902371}" destId="{E534F8FB-AD88-C94A-9F9D-D1317E5F6D63}" srcOrd="0" destOrd="0" presId="urn:microsoft.com/office/officeart/2005/8/layout/pList2"/>
    <dgm:cxn modelId="{4ABED2A1-64F6-C340-9627-B1A19A84FDC9}" srcId="{F3CD3F9F-CB52-0141-A229-F1A630248F82}" destId="{A990210D-06CE-4D4D-92E2-091615E7DAA0}" srcOrd="0" destOrd="0" parTransId="{AEFDF6CF-E9D9-9240-9243-453DDC25D80C}" sibTransId="{63334836-C9AA-9049-BA6B-2C869C462BC4}"/>
    <dgm:cxn modelId="{9F05DE93-15CA-084C-B6EB-D4059742FB4B}" type="presOf" srcId="{72B4F35F-685D-C842-8F35-338DFC1CD274}" destId="{67D05497-C933-9249-B9B8-91B24296A2AE}" srcOrd="0" destOrd="0" presId="urn:microsoft.com/office/officeart/2005/8/layout/pList2"/>
    <dgm:cxn modelId="{D92727C9-4BE8-FC4A-AB2C-354D6B3521C7}" type="presParOf" srcId="{BDC53911-6202-9E4D-9AF2-E930D0A5D07A}" destId="{6DFE65AD-A17A-F94B-A9C6-6E5A5661E5C6}" srcOrd="0" destOrd="0" presId="urn:microsoft.com/office/officeart/2005/8/layout/pList2"/>
    <dgm:cxn modelId="{2114806E-C9E5-5743-8D4C-58EECCCCA53F}" type="presParOf" srcId="{BDC53911-6202-9E4D-9AF2-E930D0A5D07A}" destId="{1857652A-66CE-0348-99D6-AC690FB26195}" srcOrd="1" destOrd="0" presId="urn:microsoft.com/office/officeart/2005/8/layout/pList2"/>
    <dgm:cxn modelId="{0C54F6B5-3ECE-7645-AB2C-3D750A175970}" type="presParOf" srcId="{1857652A-66CE-0348-99D6-AC690FB26195}" destId="{A90C183E-0FD1-924C-B211-574C515929AC}" srcOrd="0" destOrd="0" presId="urn:microsoft.com/office/officeart/2005/8/layout/pList2"/>
    <dgm:cxn modelId="{45E8DA77-80FC-C946-A61E-72198F512611}" type="presParOf" srcId="{A90C183E-0FD1-924C-B211-574C515929AC}" destId="{E5B6CA44-3F19-4741-9680-DD7950DB4997}" srcOrd="0" destOrd="0" presId="urn:microsoft.com/office/officeart/2005/8/layout/pList2"/>
    <dgm:cxn modelId="{800046BC-22D8-3E4D-BF21-D024DF6DB17D}" type="presParOf" srcId="{A90C183E-0FD1-924C-B211-574C515929AC}" destId="{A10CC4A0-B520-1A40-AD01-20FE5637A8C4}" srcOrd="1" destOrd="0" presId="urn:microsoft.com/office/officeart/2005/8/layout/pList2"/>
    <dgm:cxn modelId="{0FEB9AEC-1CBF-1D4C-813C-EC417C77C26D}" type="presParOf" srcId="{A90C183E-0FD1-924C-B211-574C515929AC}" destId="{72E855E8-D489-F044-BCFA-421F9D168EE4}" srcOrd="2" destOrd="0" presId="urn:microsoft.com/office/officeart/2005/8/layout/pList2"/>
    <dgm:cxn modelId="{21898BBB-516C-8048-ACD6-527E4E86CA83}" type="presParOf" srcId="{1857652A-66CE-0348-99D6-AC690FB26195}" destId="{5647BE25-EAC8-DC4C-8B7D-1B1BD013F726}" srcOrd="1" destOrd="0" presId="urn:microsoft.com/office/officeart/2005/8/layout/pList2"/>
    <dgm:cxn modelId="{B0598C19-7916-4147-A395-A47F6C518792}" type="presParOf" srcId="{1857652A-66CE-0348-99D6-AC690FB26195}" destId="{D25C3E8D-A057-0849-BBFB-6D352D721462}" srcOrd="2" destOrd="0" presId="urn:microsoft.com/office/officeart/2005/8/layout/pList2"/>
    <dgm:cxn modelId="{190A6584-580C-4F4A-98C6-DA00404F1286}" type="presParOf" srcId="{D25C3E8D-A057-0849-BBFB-6D352D721462}" destId="{E534F8FB-AD88-C94A-9F9D-D1317E5F6D63}" srcOrd="0" destOrd="0" presId="urn:microsoft.com/office/officeart/2005/8/layout/pList2"/>
    <dgm:cxn modelId="{25CC27B5-9C12-9E4C-A90A-B47BB9BB453F}" type="presParOf" srcId="{D25C3E8D-A057-0849-BBFB-6D352D721462}" destId="{F6B87004-33F6-2E47-9D73-838441B962A1}" srcOrd="1" destOrd="0" presId="urn:microsoft.com/office/officeart/2005/8/layout/pList2"/>
    <dgm:cxn modelId="{F6BF4CC4-F897-CF42-B188-F0E5DFA40C6F}" type="presParOf" srcId="{D25C3E8D-A057-0849-BBFB-6D352D721462}" destId="{29AE9734-7944-0D42-82DE-99163E225100}" srcOrd="2" destOrd="0" presId="urn:microsoft.com/office/officeart/2005/8/layout/pList2"/>
    <dgm:cxn modelId="{A13C960D-586C-5B42-809F-F04DF8701A9E}" type="presParOf" srcId="{1857652A-66CE-0348-99D6-AC690FB26195}" destId="{01ED346F-6887-BD41-BC08-9AE216DA467E}" srcOrd="3" destOrd="0" presId="urn:microsoft.com/office/officeart/2005/8/layout/pList2"/>
    <dgm:cxn modelId="{818154E2-BBC3-574D-B9E1-50D7067A64E7}" type="presParOf" srcId="{1857652A-66CE-0348-99D6-AC690FB26195}" destId="{C001391A-D511-FF43-BAFC-AACC8C8D282B}" srcOrd="4" destOrd="0" presId="urn:microsoft.com/office/officeart/2005/8/layout/pList2"/>
    <dgm:cxn modelId="{11F69BB3-5370-C243-8713-95A7C29F2553}" type="presParOf" srcId="{C001391A-D511-FF43-BAFC-AACC8C8D282B}" destId="{D6BC1CB7-8CC9-6145-BD08-B56EA5EAA19D}" srcOrd="0" destOrd="0" presId="urn:microsoft.com/office/officeart/2005/8/layout/pList2"/>
    <dgm:cxn modelId="{71C6B02D-59A5-9744-B489-30C8AF4E32E4}" type="presParOf" srcId="{C001391A-D511-FF43-BAFC-AACC8C8D282B}" destId="{2C0C36AA-9DA1-AA44-B579-AE48E0087695}" srcOrd="1" destOrd="0" presId="urn:microsoft.com/office/officeart/2005/8/layout/pList2"/>
    <dgm:cxn modelId="{ACC055E4-8176-EB44-985A-D50AD7CA8A2A}" type="presParOf" srcId="{C001391A-D511-FF43-BAFC-AACC8C8D282B}" destId="{0AA15970-CCB2-5148-A137-DB56EB8B8C3E}" srcOrd="2" destOrd="0" presId="urn:microsoft.com/office/officeart/2005/8/layout/pList2"/>
    <dgm:cxn modelId="{BC66FC85-E3D0-8743-AF78-7303512E3F37}" type="presParOf" srcId="{1857652A-66CE-0348-99D6-AC690FB26195}" destId="{67D05497-C933-9249-B9B8-91B24296A2AE}" srcOrd="5" destOrd="0" presId="urn:microsoft.com/office/officeart/2005/8/layout/pList2"/>
    <dgm:cxn modelId="{3D59C1E5-A560-B148-83EE-D30F453F1FE5}" type="presParOf" srcId="{1857652A-66CE-0348-99D6-AC690FB26195}" destId="{0AEA6A3F-EB2B-4240-BDF0-986CB49D89CD}" srcOrd="6" destOrd="0" presId="urn:microsoft.com/office/officeart/2005/8/layout/pList2"/>
    <dgm:cxn modelId="{4AE20722-A255-DF40-9C96-2EF13409CFF2}" type="presParOf" srcId="{0AEA6A3F-EB2B-4240-BDF0-986CB49D89CD}" destId="{2256D89E-9577-C645-8239-D505EFF1E799}" srcOrd="0" destOrd="0" presId="urn:microsoft.com/office/officeart/2005/8/layout/pList2"/>
    <dgm:cxn modelId="{5A5579C5-A8EE-BE49-80B1-33B3B3C85A9B}" type="presParOf" srcId="{0AEA6A3F-EB2B-4240-BDF0-986CB49D89CD}" destId="{27614DF3-B4A0-F64C-A1FE-C6493D0BA5DA}" srcOrd="1" destOrd="0" presId="urn:microsoft.com/office/officeart/2005/8/layout/pList2"/>
    <dgm:cxn modelId="{A69435F7-747F-A24B-997B-A6DD056CBCCA}" type="presParOf" srcId="{0AEA6A3F-EB2B-4240-BDF0-986CB49D89CD}" destId="{1C42FEF3-14A2-5643-902A-9EB3228C915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8C1455-0D3F-674E-B2B0-0F1BF6054F3C}" type="doc">
      <dgm:prSet loTypeId="urn:microsoft.com/office/officeart/2008/layout/HorizontalMultiLevelHierarchy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FB44C49-4463-0349-9752-77D7F8DB498D}">
      <dgm:prSet phldrT="[Text]"/>
      <dgm:spPr/>
      <dgm:t>
        <a:bodyPr/>
        <a:lstStyle/>
        <a:p>
          <a:r>
            <a:rPr lang="en-US" dirty="0" smtClean="0"/>
            <a:t>Mission</a:t>
          </a:r>
          <a:endParaRPr lang="en-US" dirty="0"/>
        </a:p>
      </dgm:t>
    </dgm:pt>
    <dgm:pt modelId="{50D1C795-9CE5-E540-8574-434F08DB0FF6}" type="parTrans" cxnId="{007DD21D-2CE1-C842-9E3D-D6020694BFFA}">
      <dgm:prSet/>
      <dgm:spPr/>
      <dgm:t>
        <a:bodyPr/>
        <a:lstStyle/>
        <a:p>
          <a:endParaRPr lang="en-US"/>
        </a:p>
      </dgm:t>
    </dgm:pt>
    <dgm:pt modelId="{C465E7A7-BB84-1E43-9603-AACA3729A0CC}" type="sibTrans" cxnId="{007DD21D-2CE1-C842-9E3D-D6020694BFFA}">
      <dgm:prSet/>
      <dgm:spPr/>
      <dgm:t>
        <a:bodyPr/>
        <a:lstStyle/>
        <a:p>
          <a:endParaRPr lang="en-US"/>
        </a:p>
      </dgm:t>
    </dgm:pt>
    <dgm:pt modelId="{5D729A93-8199-4349-94C7-7748BA9A0B08}">
      <dgm:prSet phldrT="[Text]"/>
      <dgm:spPr/>
      <dgm:t>
        <a:bodyPr/>
        <a:lstStyle/>
        <a:p>
          <a:r>
            <a:rPr lang="en-US" dirty="0" smtClean="0"/>
            <a:t>Aims</a:t>
          </a:r>
          <a:endParaRPr lang="en-US" dirty="0"/>
        </a:p>
      </dgm:t>
    </dgm:pt>
    <dgm:pt modelId="{83479121-740A-AF49-A0B7-B6B5114638F4}" type="parTrans" cxnId="{072135AA-45E8-9F48-AE54-484CB9D41BB6}">
      <dgm:prSet/>
      <dgm:spPr/>
      <dgm:t>
        <a:bodyPr/>
        <a:lstStyle/>
        <a:p>
          <a:endParaRPr lang="en-US"/>
        </a:p>
      </dgm:t>
    </dgm:pt>
    <dgm:pt modelId="{C7AE546A-3895-AE49-B8DE-F75950B8C95F}" type="sibTrans" cxnId="{072135AA-45E8-9F48-AE54-484CB9D41BB6}">
      <dgm:prSet/>
      <dgm:spPr/>
      <dgm:t>
        <a:bodyPr/>
        <a:lstStyle/>
        <a:p>
          <a:endParaRPr lang="en-US"/>
        </a:p>
      </dgm:t>
    </dgm:pt>
    <dgm:pt modelId="{B7C24B8D-DF64-9A48-A068-2A73580FCCFD}">
      <dgm:prSet phldrT="[Text]"/>
      <dgm:spPr/>
      <dgm:t>
        <a:bodyPr/>
        <a:lstStyle/>
        <a:p>
          <a:r>
            <a:rPr lang="en-US" dirty="0" smtClean="0"/>
            <a:t>Core Values</a:t>
          </a:r>
          <a:endParaRPr lang="en-US" dirty="0"/>
        </a:p>
      </dgm:t>
    </dgm:pt>
    <dgm:pt modelId="{03A453F1-1E02-8E4B-9C22-BE58C1E18CA0}" type="parTrans" cxnId="{BEF1C64C-50DE-AB4B-ADB6-4827F874DB9D}">
      <dgm:prSet/>
      <dgm:spPr/>
      <dgm:t>
        <a:bodyPr/>
        <a:lstStyle/>
        <a:p>
          <a:endParaRPr lang="en-US"/>
        </a:p>
      </dgm:t>
    </dgm:pt>
    <dgm:pt modelId="{79705EE7-27EE-6C43-A0BA-AD3917496C6A}" type="sibTrans" cxnId="{BEF1C64C-50DE-AB4B-ADB6-4827F874DB9D}">
      <dgm:prSet/>
      <dgm:spPr/>
      <dgm:t>
        <a:bodyPr/>
        <a:lstStyle/>
        <a:p>
          <a:endParaRPr lang="en-US"/>
        </a:p>
      </dgm:t>
    </dgm:pt>
    <dgm:pt modelId="{A90D6A95-3C27-604D-94CE-0C1A200D3FB6}">
      <dgm:prSet phldrT="[Text]"/>
      <dgm:spPr/>
      <dgm:t>
        <a:bodyPr/>
        <a:lstStyle/>
        <a:p>
          <a:r>
            <a:rPr lang="en-US" dirty="0" smtClean="0"/>
            <a:t>Objectives</a:t>
          </a:r>
          <a:endParaRPr lang="en-US" dirty="0"/>
        </a:p>
      </dgm:t>
    </dgm:pt>
    <dgm:pt modelId="{0C256B44-4C4C-FF4E-B971-4A9AC80A3139}" type="parTrans" cxnId="{8B9819A2-B94E-7246-9D5F-2004F62FF0B0}">
      <dgm:prSet/>
      <dgm:spPr/>
      <dgm:t>
        <a:bodyPr/>
        <a:lstStyle/>
        <a:p>
          <a:endParaRPr lang="en-US"/>
        </a:p>
      </dgm:t>
    </dgm:pt>
    <dgm:pt modelId="{8D67ECA0-A344-BA4D-96AE-DF085717751F}" type="sibTrans" cxnId="{8B9819A2-B94E-7246-9D5F-2004F62FF0B0}">
      <dgm:prSet/>
      <dgm:spPr/>
      <dgm:t>
        <a:bodyPr/>
        <a:lstStyle/>
        <a:p>
          <a:endParaRPr lang="en-US"/>
        </a:p>
      </dgm:t>
    </dgm:pt>
    <dgm:pt modelId="{FCB49B73-8ACB-3C42-918F-C121C000BAC2}" type="pres">
      <dgm:prSet presAssocID="{CB8C1455-0D3F-674E-B2B0-0F1BF6054F3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912769-CA00-864E-8543-933038277E50}" type="pres">
      <dgm:prSet presAssocID="{3FB44C49-4463-0349-9752-77D7F8DB498D}" presName="root1" presStyleCnt="0"/>
      <dgm:spPr/>
    </dgm:pt>
    <dgm:pt modelId="{B2FFDB71-1D66-CC42-909D-14EBCB2B1A0C}" type="pres">
      <dgm:prSet presAssocID="{3FB44C49-4463-0349-9752-77D7F8DB498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3446D9-2D03-5E43-B839-C425DA2F3C36}" type="pres">
      <dgm:prSet presAssocID="{3FB44C49-4463-0349-9752-77D7F8DB498D}" presName="level2hierChild" presStyleCnt="0"/>
      <dgm:spPr/>
    </dgm:pt>
    <dgm:pt modelId="{FCB0548D-8966-4A4E-93C7-6C2FDC6144CA}" type="pres">
      <dgm:prSet presAssocID="{83479121-740A-AF49-A0B7-B6B5114638F4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2F5E902-4468-774B-A137-079E7059ECC7}" type="pres">
      <dgm:prSet presAssocID="{83479121-740A-AF49-A0B7-B6B5114638F4}" presName="connTx" presStyleLbl="parChTrans1D2" presStyleIdx="0" presStyleCnt="3"/>
      <dgm:spPr/>
      <dgm:t>
        <a:bodyPr/>
        <a:lstStyle/>
        <a:p>
          <a:endParaRPr lang="en-US"/>
        </a:p>
      </dgm:t>
    </dgm:pt>
    <dgm:pt modelId="{CA904B7E-6F5A-5541-B4DB-9BBDE406498C}" type="pres">
      <dgm:prSet presAssocID="{5D729A93-8199-4349-94C7-7748BA9A0B08}" presName="root2" presStyleCnt="0"/>
      <dgm:spPr/>
    </dgm:pt>
    <dgm:pt modelId="{E9FB7F17-6274-3443-A137-2F0AE118F4D0}" type="pres">
      <dgm:prSet presAssocID="{5D729A93-8199-4349-94C7-7748BA9A0B0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741791-3B7A-DE49-B4E5-06F28ED81ED2}" type="pres">
      <dgm:prSet presAssocID="{5D729A93-8199-4349-94C7-7748BA9A0B08}" presName="level3hierChild" presStyleCnt="0"/>
      <dgm:spPr/>
    </dgm:pt>
    <dgm:pt modelId="{EC049BC8-56A7-EB44-9AB2-F766AA35CE84}" type="pres">
      <dgm:prSet presAssocID="{03A453F1-1E02-8E4B-9C22-BE58C1E18CA0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1C22D3B7-37AE-7241-84FA-CC764FDE71E0}" type="pres">
      <dgm:prSet presAssocID="{03A453F1-1E02-8E4B-9C22-BE58C1E18CA0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93C90B2-4D14-7F40-9CCD-2D6B3CA0151F}" type="pres">
      <dgm:prSet presAssocID="{B7C24B8D-DF64-9A48-A068-2A73580FCCFD}" presName="root2" presStyleCnt="0"/>
      <dgm:spPr/>
    </dgm:pt>
    <dgm:pt modelId="{91C920C6-77C2-1C43-8BE3-31BA0C815167}" type="pres">
      <dgm:prSet presAssocID="{B7C24B8D-DF64-9A48-A068-2A73580FCCFD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85CCB4-716F-CC43-BF2F-E96BE137CA28}" type="pres">
      <dgm:prSet presAssocID="{B7C24B8D-DF64-9A48-A068-2A73580FCCFD}" presName="level3hierChild" presStyleCnt="0"/>
      <dgm:spPr/>
    </dgm:pt>
    <dgm:pt modelId="{594FCA5D-7F1D-2A42-AC3C-F8E41DE40A34}" type="pres">
      <dgm:prSet presAssocID="{0C256B44-4C4C-FF4E-B971-4A9AC80A3139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619F7DC-FEA5-F14D-9080-970CECAA1E6B}" type="pres">
      <dgm:prSet presAssocID="{0C256B44-4C4C-FF4E-B971-4A9AC80A3139}" presName="connTx" presStyleLbl="parChTrans1D2" presStyleIdx="2" presStyleCnt="3"/>
      <dgm:spPr/>
      <dgm:t>
        <a:bodyPr/>
        <a:lstStyle/>
        <a:p>
          <a:endParaRPr lang="en-US"/>
        </a:p>
      </dgm:t>
    </dgm:pt>
    <dgm:pt modelId="{B32144A0-DFCB-A24B-987D-DF4E3FF79CCC}" type="pres">
      <dgm:prSet presAssocID="{A90D6A95-3C27-604D-94CE-0C1A200D3FB6}" presName="root2" presStyleCnt="0"/>
      <dgm:spPr/>
    </dgm:pt>
    <dgm:pt modelId="{449EF91F-BFE1-B24C-8774-7834161AC410}" type="pres">
      <dgm:prSet presAssocID="{A90D6A95-3C27-604D-94CE-0C1A200D3FB6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CCD091-3545-B54A-A984-238A8E748A88}" type="pres">
      <dgm:prSet presAssocID="{A90D6A95-3C27-604D-94CE-0C1A200D3FB6}" presName="level3hierChild" presStyleCnt="0"/>
      <dgm:spPr/>
    </dgm:pt>
  </dgm:ptLst>
  <dgm:cxnLst>
    <dgm:cxn modelId="{A5B682FF-2312-6D4F-AA39-8E22E8C85070}" type="presOf" srcId="{5D729A93-8199-4349-94C7-7748BA9A0B08}" destId="{E9FB7F17-6274-3443-A137-2F0AE118F4D0}" srcOrd="0" destOrd="0" presId="urn:microsoft.com/office/officeart/2008/layout/HorizontalMultiLevelHierarchy"/>
    <dgm:cxn modelId="{3AC62B6B-9922-C140-BA75-1694A696523F}" type="presOf" srcId="{0C256B44-4C4C-FF4E-B971-4A9AC80A3139}" destId="{594FCA5D-7F1D-2A42-AC3C-F8E41DE40A34}" srcOrd="0" destOrd="0" presId="urn:microsoft.com/office/officeart/2008/layout/HorizontalMultiLevelHierarchy"/>
    <dgm:cxn modelId="{38723D23-7113-E440-BFD1-4A9CF741C9F8}" type="presOf" srcId="{B7C24B8D-DF64-9A48-A068-2A73580FCCFD}" destId="{91C920C6-77C2-1C43-8BE3-31BA0C815167}" srcOrd="0" destOrd="0" presId="urn:microsoft.com/office/officeart/2008/layout/HorizontalMultiLevelHierarchy"/>
    <dgm:cxn modelId="{6E6BA05C-CAEA-B94B-8B26-05780B7E7044}" type="presOf" srcId="{3FB44C49-4463-0349-9752-77D7F8DB498D}" destId="{B2FFDB71-1D66-CC42-909D-14EBCB2B1A0C}" srcOrd="0" destOrd="0" presId="urn:microsoft.com/office/officeart/2008/layout/HorizontalMultiLevelHierarchy"/>
    <dgm:cxn modelId="{99FC145E-0CED-D84C-8786-F3DFC9B07C2F}" type="presOf" srcId="{0C256B44-4C4C-FF4E-B971-4A9AC80A3139}" destId="{9619F7DC-FEA5-F14D-9080-970CECAA1E6B}" srcOrd="1" destOrd="0" presId="urn:microsoft.com/office/officeart/2008/layout/HorizontalMultiLevelHierarchy"/>
    <dgm:cxn modelId="{072135AA-45E8-9F48-AE54-484CB9D41BB6}" srcId="{3FB44C49-4463-0349-9752-77D7F8DB498D}" destId="{5D729A93-8199-4349-94C7-7748BA9A0B08}" srcOrd="0" destOrd="0" parTransId="{83479121-740A-AF49-A0B7-B6B5114638F4}" sibTransId="{C7AE546A-3895-AE49-B8DE-F75950B8C95F}"/>
    <dgm:cxn modelId="{92489EB3-725C-794A-A542-D292AFA1BC0D}" type="presOf" srcId="{A90D6A95-3C27-604D-94CE-0C1A200D3FB6}" destId="{449EF91F-BFE1-B24C-8774-7834161AC410}" srcOrd="0" destOrd="0" presId="urn:microsoft.com/office/officeart/2008/layout/HorizontalMultiLevelHierarchy"/>
    <dgm:cxn modelId="{7043D554-963E-6649-9568-7B6E1B678AA3}" type="presOf" srcId="{83479121-740A-AF49-A0B7-B6B5114638F4}" destId="{FCB0548D-8966-4A4E-93C7-6C2FDC6144CA}" srcOrd="0" destOrd="0" presId="urn:microsoft.com/office/officeart/2008/layout/HorizontalMultiLevelHierarchy"/>
    <dgm:cxn modelId="{CB8073F6-FAB9-CE4D-99D2-D4128C9E174B}" type="presOf" srcId="{03A453F1-1E02-8E4B-9C22-BE58C1E18CA0}" destId="{EC049BC8-56A7-EB44-9AB2-F766AA35CE84}" srcOrd="0" destOrd="0" presId="urn:microsoft.com/office/officeart/2008/layout/HorizontalMultiLevelHierarchy"/>
    <dgm:cxn modelId="{BEF14241-DE74-D644-9013-81BCF70DF1BB}" type="presOf" srcId="{83479121-740A-AF49-A0B7-B6B5114638F4}" destId="{32F5E902-4468-774B-A137-079E7059ECC7}" srcOrd="1" destOrd="0" presId="urn:microsoft.com/office/officeart/2008/layout/HorizontalMultiLevelHierarchy"/>
    <dgm:cxn modelId="{007DD21D-2CE1-C842-9E3D-D6020694BFFA}" srcId="{CB8C1455-0D3F-674E-B2B0-0F1BF6054F3C}" destId="{3FB44C49-4463-0349-9752-77D7F8DB498D}" srcOrd="0" destOrd="0" parTransId="{50D1C795-9CE5-E540-8574-434F08DB0FF6}" sibTransId="{C465E7A7-BB84-1E43-9603-AACA3729A0CC}"/>
    <dgm:cxn modelId="{93CEE89A-7926-8440-97C8-FAF7ED3CBA43}" type="presOf" srcId="{03A453F1-1E02-8E4B-9C22-BE58C1E18CA0}" destId="{1C22D3B7-37AE-7241-84FA-CC764FDE71E0}" srcOrd="1" destOrd="0" presId="urn:microsoft.com/office/officeart/2008/layout/HorizontalMultiLevelHierarchy"/>
    <dgm:cxn modelId="{BEF1C64C-50DE-AB4B-ADB6-4827F874DB9D}" srcId="{3FB44C49-4463-0349-9752-77D7F8DB498D}" destId="{B7C24B8D-DF64-9A48-A068-2A73580FCCFD}" srcOrd="1" destOrd="0" parTransId="{03A453F1-1E02-8E4B-9C22-BE58C1E18CA0}" sibTransId="{79705EE7-27EE-6C43-A0BA-AD3917496C6A}"/>
    <dgm:cxn modelId="{56727FDA-973E-444C-9F6E-0EA808F90827}" type="presOf" srcId="{CB8C1455-0D3F-674E-B2B0-0F1BF6054F3C}" destId="{FCB49B73-8ACB-3C42-918F-C121C000BAC2}" srcOrd="0" destOrd="0" presId="urn:microsoft.com/office/officeart/2008/layout/HorizontalMultiLevelHierarchy"/>
    <dgm:cxn modelId="{8B9819A2-B94E-7246-9D5F-2004F62FF0B0}" srcId="{3FB44C49-4463-0349-9752-77D7F8DB498D}" destId="{A90D6A95-3C27-604D-94CE-0C1A200D3FB6}" srcOrd="2" destOrd="0" parTransId="{0C256B44-4C4C-FF4E-B971-4A9AC80A3139}" sibTransId="{8D67ECA0-A344-BA4D-96AE-DF085717751F}"/>
    <dgm:cxn modelId="{124DA973-F4C2-AE40-ABFD-C044BACE5988}" type="presParOf" srcId="{FCB49B73-8ACB-3C42-918F-C121C000BAC2}" destId="{1A912769-CA00-864E-8543-933038277E50}" srcOrd="0" destOrd="0" presId="urn:microsoft.com/office/officeart/2008/layout/HorizontalMultiLevelHierarchy"/>
    <dgm:cxn modelId="{F4DC0F8C-3ABD-6840-8317-2C0279AB55F3}" type="presParOf" srcId="{1A912769-CA00-864E-8543-933038277E50}" destId="{B2FFDB71-1D66-CC42-909D-14EBCB2B1A0C}" srcOrd="0" destOrd="0" presId="urn:microsoft.com/office/officeart/2008/layout/HorizontalMultiLevelHierarchy"/>
    <dgm:cxn modelId="{3EC0591B-699F-4648-97E3-429B5758C12F}" type="presParOf" srcId="{1A912769-CA00-864E-8543-933038277E50}" destId="{933446D9-2D03-5E43-B839-C425DA2F3C36}" srcOrd="1" destOrd="0" presId="urn:microsoft.com/office/officeart/2008/layout/HorizontalMultiLevelHierarchy"/>
    <dgm:cxn modelId="{0E52E5C7-42D3-B143-8D50-930089E03A71}" type="presParOf" srcId="{933446D9-2D03-5E43-B839-C425DA2F3C36}" destId="{FCB0548D-8966-4A4E-93C7-6C2FDC6144CA}" srcOrd="0" destOrd="0" presId="urn:microsoft.com/office/officeart/2008/layout/HorizontalMultiLevelHierarchy"/>
    <dgm:cxn modelId="{CA15E170-3147-B145-9DCD-37EE31144A19}" type="presParOf" srcId="{FCB0548D-8966-4A4E-93C7-6C2FDC6144CA}" destId="{32F5E902-4468-774B-A137-079E7059ECC7}" srcOrd="0" destOrd="0" presId="urn:microsoft.com/office/officeart/2008/layout/HorizontalMultiLevelHierarchy"/>
    <dgm:cxn modelId="{4B5AA658-4790-B942-9909-27534ED0D158}" type="presParOf" srcId="{933446D9-2D03-5E43-B839-C425DA2F3C36}" destId="{CA904B7E-6F5A-5541-B4DB-9BBDE406498C}" srcOrd="1" destOrd="0" presId="urn:microsoft.com/office/officeart/2008/layout/HorizontalMultiLevelHierarchy"/>
    <dgm:cxn modelId="{D498AD8D-634F-2E44-96DB-22D5CE1B36ED}" type="presParOf" srcId="{CA904B7E-6F5A-5541-B4DB-9BBDE406498C}" destId="{E9FB7F17-6274-3443-A137-2F0AE118F4D0}" srcOrd="0" destOrd="0" presId="urn:microsoft.com/office/officeart/2008/layout/HorizontalMultiLevelHierarchy"/>
    <dgm:cxn modelId="{292CD8AF-D905-CA46-9867-BE35881C1813}" type="presParOf" srcId="{CA904B7E-6F5A-5541-B4DB-9BBDE406498C}" destId="{B4741791-3B7A-DE49-B4E5-06F28ED81ED2}" srcOrd="1" destOrd="0" presId="urn:microsoft.com/office/officeart/2008/layout/HorizontalMultiLevelHierarchy"/>
    <dgm:cxn modelId="{4D521724-05D9-534F-9C62-812B14F5EE48}" type="presParOf" srcId="{933446D9-2D03-5E43-B839-C425DA2F3C36}" destId="{EC049BC8-56A7-EB44-9AB2-F766AA35CE84}" srcOrd="2" destOrd="0" presId="urn:microsoft.com/office/officeart/2008/layout/HorizontalMultiLevelHierarchy"/>
    <dgm:cxn modelId="{BCAFF734-7676-094B-B7FE-FFE224489BCE}" type="presParOf" srcId="{EC049BC8-56A7-EB44-9AB2-F766AA35CE84}" destId="{1C22D3B7-37AE-7241-84FA-CC764FDE71E0}" srcOrd="0" destOrd="0" presId="urn:microsoft.com/office/officeart/2008/layout/HorizontalMultiLevelHierarchy"/>
    <dgm:cxn modelId="{DC1F4645-3F4D-0E45-AEE6-A883A6C88DB2}" type="presParOf" srcId="{933446D9-2D03-5E43-B839-C425DA2F3C36}" destId="{893C90B2-4D14-7F40-9CCD-2D6B3CA0151F}" srcOrd="3" destOrd="0" presId="urn:microsoft.com/office/officeart/2008/layout/HorizontalMultiLevelHierarchy"/>
    <dgm:cxn modelId="{BBB73E39-13AD-5E4E-88D6-DB0EB3D9B568}" type="presParOf" srcId="{893C90B2-4D14-7F40-9CCD-2D6B3CA0151F}" destId="{91C920C6-77C2-1C43-8BE3-31BA0C815167}" srcOrd="0" destOrd="0" presId="urn:microsoft.com/office/officeart/2008/layout/HorizontalMultiLevelHierarchy"/>
    <dgm:cxn modelId="{49FAC32D-2CE6-CF44-BF56-6018F915810A}" type="presParOf" srcId="{893C90B2-4D14-7F40-9CCD-2D6B3CA0151F}" destId="{CC85CCB4-716F-CC43-BF2F-E96BE137CA28}" srcOrd="1" destOrd="0" presId="urn:microsoft.com/office/officeart/2008/layout/HorizontalMultiLevelHierarchy"/>
    <dgm:cxn modelId="{6D50F247-05ED-8C4D-885C-617415DA5E0F}" type="presParOf" srcId="{933446D9-2D03-5E43-B839-C425DA2F3C36}" destId="{594FCA5D-7F1D-2A42-AC3C-F8E41DE40A34}" srcOrd="4" destOrd="0" presId="urn:microsoft.com/office/officeart/2008/layout/HorizontalMultiLevelHierarchy"/>
    <dgm:cxn modelId="{03B149E5-CDD0-694F-8C6C-DBBCD266928E}" type="presParOf" srcId="{594FCA5D-7F1D-2A42-AC3C-F8E41DE40A34}" destId="{9619F7DC-FEA5-F14D-9080-970CECAA1E6B}" srcOrd="0" destOrd="0" presId="urn:microsoft.com/office/officeart/2008/layout/HorizontalMultiLevelHierarchy"/>
    <dgm:cxn modelId="{2BC01F84-8311-5749-BF27-4D8D76AD6567}" type="presParOf" srcId="{933446D9-2D03-5E43-B839-C425DA2F3C36}" destId="{B32144A0-DFCB-A24B-987D-DF4E3FF79CCC}" srcOrd="5" destOrd="0" presId="urn:microsoft.com/office/officeart/2008/layout/HorizontalMultiLevelHierarchy"/>
    <dgm:cxn modelId="{1D748A85-5F77-7D4D-ABFC-988A8687215A}" type="presParOf" srcId="{B32144A0-DFCB-A24B-987D-DF4E3FF79CCC}" destId="{449EF91F-BFE1-B24C-8774-7834161AC410}" srcOrd="0" destOrd="0" presId="urn:microsoft.com/office/officeart/2008/layout/HorizontalMultiLevelHierarchy"/>
    <dgm:cxn modelId="{8BB34609-8368-6C46-AA62-3EB77437BD96}" type="presParOf" srcId="{B32144A0-DFCB-A24B-987D-DF4E3FF79CCC}" destId="{C4CCD091-3545-B54A-A984-238A8E748A8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716AC2-017F-4AA0-8128-812DF749B480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B1AE8C3D-6DDE-4967-A2AD-F8F4E567978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Mission</a:t>
          </a:r>
          <a:endParaRPr kumimoji="0" lang="en-GB" b="1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07EEB79A-58CC-4670-8B9B-13FCC5DBA145}" type="parTrans" cxnId="{40FC105B-DAC4-4783-9A0D-476A7A7AF0C0}">
      <dgm:prSet/>
      <dgm:spPr/>
      <dgm:t>
        <a:bodyPr/>
        <a:lstStyle/>
        <a:p>
          <a:endParaRPr lang="en-GB"/>
        </a:p>
      </dgm:t>
    </dgm:pt>
    <dgm:pt modelId="{94B66F91-B8E6-4599-8F04-6052153E5746}" type="sibTrans" cxnId="{40FC105B-DAC4-4783-9A0D-476A7A7AF0C0}">
      <dgm:prSet/>
      <dgm:spPr/>
      <dgm:t>
        <a:bodyPr/>
        <a:lstStyle/>
        <a:p>
          <a:endParaRPr lang="en-GB"/>
        </a:p>
      </dgm:t>
    </dgm:pt>
    <dgm:pt modelId="{C4562033-2651-48E8-B369-987AC7A2697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Corporate /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Strategic</a:t>
          </a:r>
        </a:p>
      </dgm:t>
    </dgm:pt>
    <dgm:pt modelId="{572A36F4-88C0-489B-87CD-4F4A2D5A7744}" type="parTrans" cxnId="{8518471A-0DA1-44DC-B026-9479681587A7}">
      <dgm:prSet/>
      <dgm:spPr/>
      <dgm:t>
        <a:bodyPr/>
        <a:lstStyle/>
        <a:p>
          <a:endParaRPr lang="en-GB"/>
        </a:p>
      </dgm:t>
    </dgm:pt>
    <dgm:pt modelId="{866862DB-E253-42F1-8B1D-EFE55BC1D82A}" type="sibTrans" cxnId="{8518471A-0DA1-44DC-B026-9479681587A7}">
      <dgm:prSet/>
      <dgm:spPr/>
      <dgm:t>
        <a:bodyPr/>
        <a:lstStyle/>
        <a:p>
          <a:endParaRPr lang="en-GB"/>
        </a:p>
      </dgm:t>
    </dgm:pt>
    <dgm:pt modelId="{D0C1D9EF-1867-454E-845C-C33B99DD007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Functional</a:t>
          </a:r>
        </a:p>
      </dgm:t>
    </dgm:pt>
    <dgm:pt modelId="{389F0EAB-E186-4E6C-A2D5-0AF75C64888C}" type="parTrans" cxnId="{4442D851-032A-4048-9022-2B724235E769}">
      <dgm:prSet/>
      <dgm:spPr/>
      <dgm:t>
        <a:bodyPr/>
        <a:lstStyle/>
        <a:p>
          <a:endParaRPr lang="en-GB"/>
        </a:p>
      </dgm:t>
    </dgm:pt>
    <dgm:pt modelId="{9C250C76-0EC4-465A-8E9C-C10827303511}" type="sibTrans" cxnId="{4442D851-032A-4048-9022-2B724235E769}">
      <dgm:prSet/>
      <dgm:spPr/>
      <dgm:t>
        <a:bodyPr/>
        <a:lstStyle/>
        <a:p>
          <a:endParaRPr lang="en-GB"/>
        </a:p>
      </dgm:t>
    </dgm:pt>
    <dgm:pt modelId="{ECB91336-021D-4C7D-AC9D-57BE51E8224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Team</a:t>
          </a:r>
        </a:p>
      </dgm:t>
    </dgm:pt>
    <dgm:pt modelId="{407D6234-A1DF-4168-9309-0E0C8514C156}" type="parTrans" cxnId="{1EB8A67A-407D-4971-A9EC-38C46847903F}">
      <dgm:prSet/>
      <dgm:spPr/>
      <dgm:t>
        <a:bodyPr/>
        <a:lstStyle/>
        <a:p>
          <a:endParaRPr lang="en-GB"/>
        </a:p>
      </dgm:t>
    </dgm:pt>
    <dgm:pt modelId="{9FD0CA2B-7FF4-4426-BA3F-055452195F09}" type="sibTrans" cxnId="{1EB8A67A-407D-4971-A9EC-38C46847903F}">
      <dgm:prSet/>
      <dgm:spPr/>
      <dgm:t>
        <a:bodyPr/>
        <a:lstStyle/>
        <a:p>
          <a:endParaRPr lang="en-GB"/>
        </a:p>
      </dgm:t>
    </dgm:pt>
    <dgm:pt modelId="{6C2CC5B8-922C-4995-A8EA-14C1557E7FF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Individual</a:t>
          </a:r>
        </a:p>
      </dgm:t>
    </dgm:pt>
    <dgm:pt modelId="{655182CD-5271-44E0-B772-E7D26EBE416A}" type="parTrans" cxnId="{262F2826-E41E-4DBC-B752-B9235EF6885C}">
      <dgm:prSet/>
      <dgm:spPr/>
      <dgm:t>
        <a:bodyPr/>
        <a:lstStyle/>
        <a:p>
          <a:endParaRPr lang="en-GB"/>
        </a:p>
      </dgm:t>
    </dgm:pt>
    <dgm:pt modelId="{F47F8462-115F-436B-B155-58A373534E11}" type="sibTrans" cxnId="{262F2826-E41E-4DBC-B752-B9235EF6885C}">
      <dgm:prSet/>
      <dgm:spPr/>
      <dgm:t>
        <a:bodyPr/>
        <a:lstStyle/>
        <a:p>
          <a:endParaRPr lang="en-GB"/>
        </a:p>
      </dgm:t>
    </dgm:pt>
    <dgm:pt modelId="{4E1561BB-D104-4C17-850A-DE414EF74293}" type="pres">
      <dgm:prSet presAssocID="{69716AC2-017F-4AA0-8128-812DF749B480}" presName="Name0" presStyleCnt="0">
        <dgm:presLayoutVars>
          <dgm:dir/>
          <dgm:animLvl val="lvl"/>
          <dgm:resizeHandles val="exact"/>
        </dgm:presLayoutVars>
      </dgm:prSet>
      <dgm:spPr/>
    </dgm:pt>
    <dgm:pt modelId="{2EF7F888-5D06-45C3-B65A-18525FD7EF55}" type="pres">
      <dgm:prSet presAssocID="{B1AE8C3D-6DDE-4967-A2AD-F8F4E5679784}" presName="Name8" presStyleCnt="0"/>
      <dgm:spPr/>
    </dgm:pt>
    <dgm:pt modelId="{A62ECD48-35AB-431C-B71A-F7E607A1E4CC}" type="pres">
      <dgm:prSet presAssocID="{B1AE8C3D-6DDE-4967-A2AD-F8F4E5679784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E946D3-3BA1-4BA1-B6C2-F2202260F8D1}" type="pres">
      <dgm:prSet presAssocID="{B1AE8C3D-6DDE-4967-A2AD-F8F4E567978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47B84C-8EFB-4F21-A17F-301F5B79C7CF}" type="pres">
      <dgm:prSet presAssocID="{C4562033-2651-48E8-B369-987AC7A26974}" presName="Name8" presStyleCnt="0"/>
      <dgm:spPr/>
    </dgm:pt>
    <dgm:pt modelId="{AC3EB160-1266-439F-97DF-59266AD4FB33}" type="pres">
      <dgm:prSet presAssocID="{C4562033-2651-48E8-B369-987AC7A26974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C35C4D-C9CE-473C-A97A-2F4F32A0C928}" type="pres">
      <dgm:prSet presAssocID="{C4562033-2651-48E8-B369-987AC7A2697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CC861C-3AD6-4C97-8EAB-84810FAFE796}" type="pres">
      <dgm:prSet presAssocID="{D0C1D9EF-1867-454E-845C-C33B99DD007A}" presName="Name8" presStyleCnt="0"/>
      <dgm:spPr/>
    </dgm:pt>
    <dgm:pt modelId="{C35AAA71-B602-4CF0-ADA2-73E7CB19824A}" type="pres">
      <dgm:prSet presAssocID="{D0C1D9EF-1867-454E-845C-C33B99DD007A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95AD30-C72D-43F6-B3A2-034752FC3A9D}" type="pres">
      <dgm:prSet presAssocID="{D0C1D9EF-1867-454E-845C-C33B99DD007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5E0750-3BF4-4118-93B2-0EE3EC2E209D}" type="pres">
      <dgm:prSet presAssocID="{ECB91336-021D-4C7D-AC9D-57BE51E8224A}" presName="Name8" presStyleCnt="0"/>
      <dgm:spPr/>
    </dgm:pt>
    <dgm:pt modelId="{AEFC42C9-5D06-4F44-8B8B-17E646344077}" type="pres">
      <dgm:prSet presAssocID="{ECB91336-021D-4C7D-AC9D-57BE51E8224A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D70E85-CD93-4D89-955D-C3145158DD92}" type="pres">
      <dgm:prSet presAssocID="{ECB91336-021D-4C7D-AC9D-57BE51E8224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8A4A5A-585E-4F5A-8F59-8F137130881F}" type="pres">
      <dgm:prSet presAssocID="{6C2CC5B8-922C-4995-A8EA-14C1557E7FF3}" presName="Name8" presStyleCnt="0"/>
      <dgm:spPr/>
    </dgm:pt>
    <dgm:pt modelId="{167C4D06-6CDA-4EA2-8D08-467B6AF8AB8B}" type="pres">
      <dgm:prSet presAssocID="{6C2CC5B8-922C-4995-A8EA-14C1557E7FF3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9B353A-33FC-453B-BE3F-0118611F13D5}" type="pres">
      <dgm:prSet presAssocID="{6C2CC5B8-922C-4995-A8EA-14C1557E7FF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434E5C7-C908-C048-A61B-7E02170D5BD3}" type="presOf" srcId="{C4562033-2651-48E8-B369-987AC7A26974}" destId="{AC3EB160-1266-439F-97DF-59266AD4FB33}" srcOrd="0" destOrd="0" presId="urn:microsoft.com/office/officeart/2005/8/layout/pyramid1"/>
    <dgm:cxn modelId="{A76DD65E-6DD7-444D-9EF6-23B9A93394C4}" type="presOf" srcId="{D0C1D9EF-1867-454E-845C-C33B99DD007A}" destId="{9995AD30-C72D-43F6-B3A2-034752FC3A9D}" srcOrd="1" destOrd="0" presId="urn:microsoft.com/office/officeart/2005/8/layout/pyramid1"/>
    <dgm:cxn modelId="{262F2826-E41E-4DBC-B752-B9235EF6885C}" srcId="{69716AC2-017F-4AA0-8128-812DF749B480}" destId="{6C2CC5B8-922C-4995-A8EA-14C1557E7FF3}" srcOrd="4" destOrd="0" parTransId="{655182CD-5271-44E0-B772-E7D26EBE416A}" sibTransId="{F47F8462-115F-436B-B155-58A373534E11}"/>
    <dgm:cxn modelId="{4442D851-032A-4048-9022-2B724235E769}" srcId="{69716AC2-017F-4AA0-8128-812DF749B480}" destId="{D0C1D9EF-1867-454E-845C-C33B99DD007A}" srcOrd="2" destOrd="0" parTransId="{389F0EAB-E186-4E6C-A2D5-0AF75C64888C}" sibTransId="{9C250C76-0EC4-465A-8E9C-C10827303511}"/>
    <dgm:cxn modelId="{23138AF0-EC57-B246-9F7F-D2D846361F77}" type="presOf" srcId="{C4562033-2651-48E8-B369-987AC7A26974}" destId="{8AC35C4D-C9CE-473C-A97A-2F4F32A0C928}" srcOrd="1" destOrd="0" presId="urn:microsoft.com/office/officeart/2005/8/layout/pyramid1"/>
    <dgm:cxn modelId="{9583514A-A2DE-104B-ADC5-4766B743CD54}" type="presOf" srcId="{6C2CC5B8-922C-4995-A8EA-14C1557E7FF3}" destId="{0F9B353A-33FC-453B-BE3F-0118611F13D5}" srcOrd="1" destOrd="0" presId="urn:microsoft.com/office/officeart/2005/8/layout/pyramid1"/>
    <dgm:cxn modelId="{D3164480-267F-8B49-9E88-E9CBDE9DBA1B}" type="presOf" srcId="{69716AC2-017F-4AA0-8128-812DF749B480}" destId="{4E1561BB-D104-4C17-850A-DE414EF74293}" srcOrd="0" destOrd="0" presId="urn:microsoft.com/office/officeart/2005/8/layout/pyramid1"/>
    <dgm:cxn modelId="{13C51579-4720-8448-8151-5363BC360932}" type="presOf" srcId="{D0C1D9EF-1867-454E-845C-C33B99DD007A}" destId="{C35AAA71-B602-4CF0-ADA2-73E7CB19824A}" srcOrd="0" destOrd="0" presId="urn:microsoft.com/office/officeart/2005/8/layout/pyramid1"/>
    <dgm:cxn modelId="{1EB8A67A-407D-4971-A9EC-38C46847903F}" srcId="{69716AC2-017F-4AA0-8128-812DF749B480}" destId="{ECB91336-021D-4C7D-AC9D-57BE51E8224A}" srcOrd="3" destOrd="0" parTransId="{407D6234-A1DF-4168-9309-0E0C8514C156}" sibTransId="{9FD0CA2B-7FF4-4426-BA3F-055452195F09}"/>
    <dgm:cxn modelId="{7F7BC52C-3FDE-E642-B6C8-9FA8EF33B631}" type="presOf" srcId="{ECB91336-021D-4C7D-AC9D-57BE51E8224A}" destId="{EFD70E85-CD93-4D89-955D-C3145158DD92}" srcOrd="1" destOrd="0" presId="urn:microsoft.com/office/officeart/2005/8/layout/pyramid1"/>
    <dgm:cxn modelId="{CC73A79F-4D58-6641-9F22-04EE4F4F71C7}" type="presOf" srcId="{6C2CC5B8-922C-4995-A8EA-14C1557E7FF3}" destId="{167C4D06-6CDA-4EA2-8D08-467B6AF8AB8B}" srcOrd="0" destOrd="0" presId="urn:microsoft.com/office/officeart/2005/8/layout/pyramid1"/>
    <dgm:cxn modelId="{76D9C97B-9A6A-2C48-9A5F-02E4503A866C}" type="presOf" srcId="{B1AE8C3D-6DDE-4967-A2AD-F8F4E5679784}" destId="{A62ECD48-35AB-431C-B71A-F7E607A1E4CC}" srcOrd="0" destOrd="0" presId="urn:microsoft.com/office/officeart/2005/8/layout/pyramid1"/>
    <dgm:cxn modelId="{8518471A-0DA1-44DC-B026-9479681587A7}" srcId="{69716AC2-017F-4AA0-8128-812DF749B480}" destId="{C4562033-2651-48E8-B369-987AC7A26974}" srcOrd="1" destOrd="0" parTransId="{572A36F4-88C0-489B-87CD-4F4A2D5A7744}" sibTransId="{866862DB-E253-42F1-8B1D-EFE55BC1D82A}"/>
    <dgm:cxn modelId="{09FAD586-512D-4046-89BC-57B329EF66A3}" type="presOf" srcId="{B1AE8C3D-6DDE-4967-A2AD-F8F4E5679784}" destId="{A4E946D3-3BA1-4BA1-B6C2-F2202260F8D1}" srcOrd="1" destOrd="0" presId="urn:microsoft.com/office/officeart/2005/8/layout/pyramid1"/>
    <dgm:cxn modelId="{40FC105B-DAC4-4783-9A0D-476A7A7AF0C0}" srcId="{69716AC2-017F-4AA0-8128-812DF749B480}" destId="{B1AE8C3D-6DDE-4967-A2AD-F8F4E5679784}" srcOrd="0" destOrd="0" parTransId="{07EEB79A-58CC-4670-8B9B-13FCC5DBA145}" sibTransId="{94B66F91-B8E6-4599-8F04-6052153E5746}"/>
    <dgm:cxn modelId="{E0D9A22A-938C-154E-8DDE-4428A1A05EFB}" type="presOf" srcId="{ECB91336-021D-4C7D-AC9D-57BE51E8224A}" destId="{AEFC42C9-5D06-4F44-8B8B-17E646344077}" srcOrd="0" destOrd="0" presId="urn:microsoft.com/office/officeart/2005/8/layout/pyramid1"/>
    <dgm:cxn modelId="{FC4D2486-DC57-D54B-A871-5A1467FEEBF0}" type="presParOf" srcId="{4E1561BB-D104-4C17-850A-DE414EF74293}" destId="{2EF7F888-5D06-45C3-B65A-18525FD7EF55}" srcOrd="0" destOrd="0" presId="urn:microsoft.com/office/officeart/2005/8/layout/pyramid1"/>
    <dgm:cxn modelId="{B876607B-CFF2-EA4F-9223-04F730BEA987}" type="presParOf" srcId="{2EF7F888-5D06-45C3-B65A-18525FD7EF55}" destId="{A62ECD48-35AB-431C-B71A-F7E607A1E4CC}" srcOrd="0" destOrd="0" presId="urn:microsoft.com/office/officeart/2005/8/layout/pyramid1"/>
    <dgm:cxn modelId="{0587AC76-DC3A-2546-90D4-745B63D55143}" type="presParOf" srcId="{2EF7F888-5D06-45C3-B65A-18525FD7EF55}" destId="{A4E946D3-3BA1-4BA1-B6C2-F2202260F8D1}" srcOrd="1" destOrd="0" presId="urn:microsoft.com/office/officeart/2005/8/layout/pyramid1"/>
    <dgm:cxn modelId="{18296F6D-32E0-7B42-8EAA-187A0073049A}" type="presParOf" srcId="{4E1561BB-D104-4C17-850A-DE414EF74293}" destId="{2647B84C-8EFB-4F21-A17F-301F5B79C7CF}" srcOrd="1" destOrd="0" presId="urn:microsoft.com/office/officeart/2005/8/layout/pyramid1"/>
    <dgm:cxn modelId="{415F6575-B3C3-8543-AA2F-E6EB5BE09A68}" type="presParOf" srcId="{2647B84C-8EFB-4F21-A17F-301F5B79C7CF}" destId="{AC3EB160-1266-439F-97DF-59266AD4FB33}" srcOrd="0" destOrd="0" presId="urn:microsoft.com/office/officeart/2005/8/layout/pyramid1"/>
    <dgm:cxn modelId="{2FD6D091-AC0D-0C49-9093-AC9750FB7D7D}" type="presParOf" srcId="{2647B84C-8EFB-4F21-A17F-301F5B79C7CF}" destId="{8AC35C4D-C9CE-473C-A97A-2F4F32A0C928}" srcOrd="1" destOrd="0" presId="urn:microsoft.com/office/officeart/2005/8/layout/pyramid1"/>
    <dgm:cxn modelId="{1FBF3506-AEA7-5942-8AF3-8717C5C40DD3}" type="presParOf" srcId="{4E1561BB-D104-4C17-850A-DE414EF74293}" destId="{3BCC861C-3AD6-4C97-8EAB-84810FAFE796}" srcOrd="2" destOrd="0" presId="urn:microsoft.com/office/officeart/2005/8/layout/pyramid1"/>
    <dgm:cxn modelId="{26A99E0E-80E3-FB49-BD05-50550C286249}" type="presParOf" srcId="{3BCC861C-3AD6-4C97-8EAB-84810FAFE796}" destId="{C35AAA71-B602-4CF0-ADA2-73E7CB19824A}" srcOrd="0" destOrd="0" presId="urn:microsoft.com/office/officeart/2005/8/layout/pyramid1"/>
    <dgm:cxn modelId="{228FE8BC-5BDC-D546-87BF-6AA1BCAA4812}" type="presParOf" srcId="{3BCC861C-3AD6-4C97-8EAB-84810FAFE796}" destId="{9995AD30-C72D-43F6-B3A2-034752FC3A9D}" srcOrd="1" destOrd="0" presId="urn:microsoft.com/office/officeart/2005/8/layout/pyramid1"/>
    <dgm:cxn modelId="{4E3038E6-4DAA-0D47-A0D7-337B87E0121C}" type="presParOf" srcId="{4E1561BB-D104-4C17-850A-DE414EF74293}" destId="{765E0750-3BF4-4118-93B2-0EE3EC2E209D}" srcOrd="3" destOrd="0" presId="urn:microsoft.com/office/officeart/2005/8/layout/pyramid1"/>
    <dgm:cxn modelId="{F0040DD5-B2D0-7744-BB2E-C953E98131B8}" type="presParOf" srcId="{765E0750-3BF4-4118-93B2-0EE3EC2E209D}" destId="{AEFC42C9-5D06-4F44-8B8B-17E646344077}" srcOrd="0" destOrd="0" presId="urn:microsoft.com/office/officeart/2005/8/layout/pyramid1"/>
    <dgm:cxn modelId="{E56094F7-053F-4C4D-88F2-5814638FC060}" type="presParOf" srcId="{765E0750-3BF4-4118-93B2-0EE3EC2E209D}" destId="{EFD70E85-CD93-4D89-955D-C3145158DD92}" srcOrd="1" destOrd="0" presId="urn:microsoft.com/office/officeart/2005/8/layout/pyramid1"/>
    <dgm:cxn modelId="{1B88DEF2-3430-BB46-B810-B41CD69B7584}" type="presParOf" srcId="{4E1561BB-D104-4C17-850A-DE414EF74293}" destId="{028A4A5A-585E-4F5A-8F59-8F137130881F}" srcOrd="4" destOrd="0" presId="urn:microsoft.com/office/officeart/2005/8/layout/pyramid1"/>
    <dgm:cxn modelId="{5225F122-3C32-F74F-A139-40A1E32E34BE}" type="presParOf" srcId="{028A4A5A-585E-4F5A-8F59-8F137130881F}" destId="{167C4D06-6CDA-4EA2-8D08-467B6AF8AB8B}" srcOrd="0" destOrd="0" presId="urn:microsoft.com/office/officeart/2005/8/layout/pyramid1"/>
    <dgm:cxn modelId="{125426A5-EE41-E345-9D76-0BCE730D7A63}" type="presParOf" srcId="{028A4A5A-585E-4F5A-8F59-8F137130881F}" destId="{0F9B353A-33FC-453B-BE3F-0118611F13D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E65AD-A17A-F94B-A9C6-6E5A5661E5C6}">
      <dsp:nvSpPr>
        <dsp:cNvPr id="0" name=""/>
        <dsp:cNvSpPr/>
      </dsp:nvSpPr>
      <dsp:spPr>
        <a:xfrm>
          <a:off x="0" y="0"/>
          <a:ext cx="8496944" cy="20090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E855E8-D489-F044-BCFA-421F9D168EE4}">
      <dsp:nvSpPr>
        <dsp:cNvPr id="0" name=""/>
        <dsp:cNvSpPr/>
      </dsp:nvSpPr>
      <dsp:spPr>
        <a:xfrm>
          <a:off x="257248" y="267869"/>
          <a:ext cx="1856383" cy="14732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B6CA44-3F19-4741-9680-DD7950DB4997}">
      <dsp:nvSpPr>
        <dsp:cNvPr id="0" name=""/>
        <dsp:cNvSpPr/>
      </dsp:nvSpPr>
      <dsp:spPr>
        <a:xfrm rot="10800000">
          <a:off x="257248" y="2009023"/>
          <a:ext cx="1856383" cy="245547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Create Employment &amp; Develop Human Capital</a:t>
          </a:r>
          <a:endParaRPr lang="en-US" sz="2100" kern="1200" dirty="0"/>
        </a:p>
      </dsp:txBody>
      <dsp:txXfrm rot="10800000">
        <a:off x="314338" y="2009023"/>
        <a:ext cx="1742203" cy="2398382"/>
      </dsp:txXfrm>
    </dsp:sp>
    <dsp:sp modelId="{29AE9734-7944-0D42-82DE-99163E225100}">
      <dsp:nvSpPr>
        <dsp:cNvPr id="0" name=""/>
        <dsp:cNvSpPr/>
      </dsp:nvSpPr>
      <dsp:spPr>
        <a:xfrm>
          <a:off x="2299269" y="267869"/>
          <a:ext cx="1856383" cy="14732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34F8FB-AD88-C94A-9F9D-D1317E5F6D63}">
      <dsp:nvSpPr>
        <dsp:cNvPr id="0" name=""/>
        <dsp:cNvSpPr/>
      </dsp:nvSpPr>
      <dsp:spPr>
        <a:xfrm rot="10800000">
          <a:off x="2299269" y="2009023"/>
          <a:ext cx="1856383" cy="245547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Drive Innovation through R&amp;D and New Products</a:t>
          </a:r>
          <a:endParaRPr lang="en-US" sz="2100" kern="1200" dirty="0"/>
        </a:p>
      </dsp:txBody>
      <dsp:txXfrm rot="10800000">
        <a:off x="2356359" y="2009023"/>
        <a:ext cx="1742203" cy="2398382"/>
      </dsp:txXfrm>
    </dsp:sp>
    <dsp:sp modelId="{0AA15970-CCB2-5148-A137-DB56EB8B8C3E}">
      <dsp:nvSpPr>
        <dsp:cNvPr id="0" name=""/>
        <dsp:cNvSpPr/>
      </dsp:nvSpPr>
      <dsp:spPr>
        <a:xfrm>
          <a:off x="4341291" y="267869"/>
          <a:ext cx="1856383" cy="14732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BC1CB7-8CC9-6145-BD08-B56EA5EAA19D}">
      <dsp:nvSpPr>
        <dsp:cNvPr id="0" name=""/>
        <dsp:cNvSpPr/>
      </dsp:nvSpPr>
      <dsp:spPr>
        <a:xfrm rot="10800000">
          <a:off x="4341291" y="2009023"/>
          <a:ext cx="1856383" cy="245547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Pay Taxes on profits earned &amp; collect taxes for Govt.</a:t>
          </a:r>
          <a:endParaRPr lang="en-US" sz="2100" kern="1200" dirty="0"/>
        </a:p>
      </dsp:txBody>
      <dsp:txXfrm rot="10800000">
        <a:off x="4398381" y="2009023"/>
        <a:ext cx="1742203" cy="2398382"/>
      </dsp:txXfrm>
    </dsp:sp>
    <dsp:sp modelId="{1C42FEF3-14A2-5643-902A-9EB3228C9156}">
      <dsp:nvSpPr>
        <dsp:cNvPr id="0" name=""/>
        <dsp:cNvSpPr/>
      </dsp:nvSpPr>
      <dsp:spPr>
        <a:xfrm>
          <a:off x="6383312" y="267869"/>
          <a:ext cx="1856383" cy="14732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56D89E-9577-C645-8239-D505EFF1E799}">
      <dsp:nvSpPr>
        <dsp:cNvPr id="0" name=""/>
        <dsp:cNvSpPr/>
      </dsp:nvSpPr>
      <dsp:spPr>
        <a:xfrm rot="10800000">
          <a:off x="6383312" y="2009023"/>
          <a:ext cx="1856383" cy="245547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Create Wealth by providing returns on investment </a:t>
          </a:r>
          <a:endParaRPr lang="en-US" sz="2100" kern="1200" dirty="0"/>
        </a:p>
      </dsp:txBody>
      <dsp:txXfrm rot="10800000">
        <a:off x="6440402" y="2009023"/>
        <a:ext cx="1742203" cy="2398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FCA5D-7F1D-2A42-AC3C-F8E41DE40A34}">
      <dsp:nvSpPr>
        <dsp:cNvPr id="0" name=""/>
        <dsp:cNvSpPr/>
      </dsp:nvSpPr>
      <dsp:spPr>
        <a:xfrm>
          <a:off x="1914469" y="2032000"/>
          <a:ext cx="506536" cy="965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965199"/>
              </a:lnTo>
              <a:lnTo>
                <a:pt x="506536" y="96519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40486" y="2487348"/>
        <a:ext cx="54502" cy="54502"/>
      </dsp:txXfrm>
    </dsp:sp>
    <dsp:sp modelId="{EC049BC8-56A7-EB44-9AB2-F766AA35CE84}">
      <dsp:nvSpPr>
        <dsp:cNvPr id="0" name=""/>
        <dsp:cNvSpPr/>
      </dsp:nvSpPr>
      <dsp:spPr>
        <a:xfrm>
          <a:off x="1914469" y="1986280"/>
          <a:ext cx="5065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536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55074" y="2019336"/>
        <a:ext cx="25326" cy="25326"/>
      </dsp:txXfrm>
    </dsp:sp>
    <dsp:sp modelId="{FCB0548D-8966-4A4E-93C7-6C2FDC6144CA}">
      <dsp:nvSpPr>
        <dsp:cNvPr id="0" name=""/>
        <dsp:cNvSpPr/>
      </dsp:nvSpPr>
      <dsp:spPr>
        <a:xfrm>
          <a:off x="1914469" y="1066799"/>
          <a:ext cx="506536" cy="965200"/>
        </a:xfrm>
        <a:custGeom>
          <a:avLst/>
          <a:gdLst/>
          <a:ahLst/>
          <a:cxnLst/>
          <a:rect l="0" t="0" r="0" b="0"/>
          <a:pathLst>
            <a:path>
              <a:moveTo>
                <a:pt x="0" y="965200"/>
              </a:moveTo>
              <a:lnTo>
                <a:pt x="253268" y="9652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40486" y="1522148"/>
        <a:ext cx="54502" cy="54502"/>
      </dsp:txXfrm>
    </dsp:sp>
    <dsp:sp modelId="{B2FFDB71-1D66-CC42-909D-14EBCB2B1A0C}">
      <dsp:nvSpPr>
        <dsp:cNvPr id="0" name=""/>
        <dsp:cNvSpPr/>
      </dsp:nvSpPr>
      <dsp:spPr>
        <a:xfrm rot="16200000">
          <a:off x="-503610" y="1645920"/>
          <a:ext cx="4064000" cy="772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Mission</a:t>
          </a:r>
          <a:endParaRPr lang="en-US" sz="5000" kern="1200" dirty="0"/>
        </a:p>
      </dsp:txBody>
      <dsp:txXfrm>
        <a:off x="-503610" y="1645920"/>
        <a:ext cx="4064000" cy="772160"/>
      </dsp:txXfrm>
    </dsp:sp>
    <dsp:sp modelId="{E9FB7F17-6274-3443-A137-2F0AE118F4D0}">
      <dsp:nvSpPr>
        <dsp:cNvPr id="0" name=""/>
        <dsp:cNvSpPr/>
      </dsp:nvSpPr>
      <dsp:spPr>
        <a:xfrm>
          <a:off x="2421006" y="680719"/>
          <a:ext cx="2532684" cy="7721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Aims</a:t>
          </a:r>
          <a:endParaRPr lang="en-US" sz="4000" kern="1200" dirty="0"/>
        </a:p>
      </dsp:txBody>
      <dsp:txXfrm>
        <a:off x="2421006" y="680719"/>
        <a:ext cx="2532684" cy="772160"/>
      </dsp:txXfrm>
    </dsp:sp>
    <dsp:sp modelId="{91C920C6-77C2-1C43-8BE3-31BA0C815167}">
      <dsp:nvSpPr>
        <dsp:cNvPr id="0" name=""/>
        <dsp:cNvSpPr/>
      </dsp:nvSpPr>
      <dsp:spPr>
        <a:xfrm>
          <a:off x="2421006" y="1645920"/>
          <a:ext cx="2532684" cy="7721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Core Values</a:t>
          </a:r>
          <a:endParaRPr lang="en-US" sz="4000" kern="1200" dirty="0"/>
        </a:p>
      </dsp:txBody>
      <dsp:txXfrm>
        <a:off x="2421006" y="1645920"/>
        <a:ext cx="2532684" cy="772160"/>
      </dsp:txXfrm>
    </dsp:sp>
    <dsp:sp modelId="{449EF91F-BFE1-B24C-8774-7834161AC410}">
      <dsp:nvSpPr>
        <dsp:cNvPr id="0" name=""/>
        <dsp:cNvSpPr/>
      </dsp:nvSpPr>
      <dsp:spPr>
        <a:xfrm>
          <a:off x="2421006" y="2611119"/>
          <a:ext cx="2532684" cy="7721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Objectives</a:t>
          </a:r>
          <a:endParaRPr lang="en-US" sz="4000" kern="1200" dirty="0"/>
        </a:p>
      </dsp:txBody>
      <dsp:txXfrm>
        <a:off x="2421006" y="2611119"/>
        <a:ext cx="2532684" cy="772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ECD48-35AB-431C-B71A-F7E607A1E4CC}">
      <dsp:nvSpPr>
        <dsp:cNvPr id="0" name=""/>
        <dsp:cNvSpPr/>
      </dsp:nvSpPr>
      <dsp:spPr>
        <a:xfrm>
          <a:off x="3286148" y="0"/>
          <a:ext cx="1643074" cy="917484"/>
        </a:xfrm>
        <a:prstGeom prst="trapezoid">
          <a:avLst>
            <a:gd name="adj" fmla="val 895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27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Mission</a:t>
          </a:r>
          <a:endParaRPr kumimoji="0" lang="en-GB" sz="2700" b="1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3286148" y="0"/>
        <a:ext cx="1643074" cy="917484"/>
      </dsp:txXfrm>
    </dsp:sp>
    <dsp:sp modelId="{AC3EB160-1266-439F-97DF-59266AD4FB33}">
      <dsp:nvSpPr>
        <dsp:cNvPr id="0" name=""/>
        <dsp:cNvSpPr/>
      </dsp:nvSpPr>
      <dsp:spPr>
        <a:xfrm>
          <a:off x="2464611" y="917484"/>
          <a:ext cx="3286148" cy="917484"/>
        </a:xfrm>
        <a:prstGeom prst="trapezoid">
          <a:avLst>
            <a:gd name="adj" fmla="val 89542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27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Corporate /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27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Strategic</a:t>
          </a:r>
        </a:p>
      </dsp:txBody>
      <dsp:txXfrm>
        <a:off x="3039687" y="917484"/>
        <a:ext cx="2135996" cy="917484"/>
      </dsp:txXfrm>
    </dsp:sp>
    <dsp:sp modelId="{C35AAA71-B602-4CF0-ADA2-73E7CB19824A}">
      <dsp:nvSpPr>
        <dsp:cNvPr id="0" name=""/>
        <dsp:cNvSpPr/>
      </dsp:nvSpPr>
      <dsp:spPr>
        <a:xfrm>
          <a:off x="1643074" y="1834968"/>
          <a:ext cx="4929222" cy="917484"/>
        </a:xfrm>
        <a:prstGeom prst="trapezoid">
          <a:avLst>
            <a:gd name="adj" fmla="val 8954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27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Functional</a:t>
          </a:r>
        </a:p>
      </dsp:txBody>
      <dsp:txXfrm>
        <a:off x="2505688" y="1834968"/>
        <a:ext cx="3203994" cy="917484"/>
      </dsp:txXfrm>
    </dsp:sp>
    <dsp:sp modelId="{AEFC42C9-5D06-4F44-8B8B-17E646344077}">
      <dsp:nvSpPr>
        <dsp:cNvPr id="0" name=""/>
        <dsp:cNvSpPr/>
      </dsp:nvSpPr>
      <dsp:spPr>
        <a:xfrm>
          <a:off x="821537" y="2752453"/>
          <a:ext cx="6572296" cy="917484"/>
        </a:xfrm>
        <a:prstGeom prst="trapezoid">
          <a:avLst>
            <a:gd name="adj" fmla="val 89542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27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Team</a:t>
          </a:r>
        </a:p>
      </dsp:txBody>
      <dsp:txXfrm>
        <a:off x="1971689" y="2752453"/>
        <a:ext cx="4271992" cy="917484"/>
      </dsp:txXfrm>
    </dsp:sp>
    <dsp:sp modelId="{167C4D06-6CDA-4EA2-8D08-467B6AF8AB8B}">
      <dsp:nvSpPr>
        <dsp:cNvPr id="0" name=""/>
        <dsp:cNvSpPr/>
      </dsp:nvSpPr>
      <dsp:spPr>
        <a:xfrm>
          <a:off x="0" y="3669937"/>
          <a:ext cx="8215371" cy="917484"/>
        </a:xfrm>
        <a:prstGeom prst="trapezoid">
          <a:avLst>
            <a:gd name="adj" fmla="val 89542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27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Individual</a:t>
          </a:r>
        </a:p>
      </dsp:txBody>
      <dsp:txXfrm>
        <a:off x="1437689" y="3669937"/>
        <a:ext cx="5339991" cy="917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8F1D5-C101-2D4C-BB9A-CE82C796C97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9D524-0A77-2049-A7B4-DBD277AED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36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582654-6439-2F4A-B7E9-E9763D21E2BA}" type="datetimeFigureOut">
              <a:rPr lang="en-US"/>
              <a:pPr/>
              <a:t>4/30/2020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298A7B-A268-754B-8474-602FEABD64B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12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55AA9D7-FD91-8C4A-A5E9-6D6602090D37}" type="slidenum">
              <a:rPr lang="en-GB"/>
              <a:pPr eaLnBrk="1" hangingPunct="1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1EF83B2-DF9C-224A-BA02-642C0C8E6C9F}" type="slidenum">
              <a:rPr lang="en-GB"/>
              <a:pPr eaLnBrk="1" hangingPunct="1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C0DE819-5A3A-4849-AF55-3AC511E11AE5}" type="slidenum">
              <a:rPr lang="en-GB"/>
              <a:pPr eaLnBrk="1" hangingPunct="1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FF59FCB-9638-874A-805E-38E87197F84B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4D48BA5-4FAA-F54C-BE4B-880ACE18A8D9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62455D2-887A-DC45-9845-24FF87B55751}" type="slidenum">
              <a:rPr lang="en-GB"/>
              <a:pPr eaLnBrk="1" hangingPunct="1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4569" indent="-27483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9337" indent="-21986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39072" indent="-21986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78807" indent="-21986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18542" indent="-2198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8277" indent="-2198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98012" indent="-2198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7747" indent="-2198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799AFD7-8467-3740-8573-A4781989D231}" type="slidenum">
              <a:rPr lang="en-GB"/>
              <a:pPr eaLnBrk="1" hangingPunct="1"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4569" indent="-27483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9337" indent="-21986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39072" indent="-21986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78807" indent="-21986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18542" indent="-2198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8277" indent="-2198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98012" indent="-2198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7747" indent="-2198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58BA65-2298-5E41-84D7-882DDA9799B9}" type="slidenum">
              <a:rPr lang="en-GB"/>
              <a:pPr eaLnBrk="1" hangingPunct="1"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4569" indent="-27483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9337" indent="-21986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39072" indent="-21986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78807" indent="-21986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18542" indent="-2198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8277" indent="-2198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98012" indent="-2198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7747" indent="-2198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805C5BE-D191-F141-AD56-137E398F415E}" type="slidenum">
              <a:rPr lang="en-GB"/>
              <a:pPr eaLnBrk="1" hangingPunct="1"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02DB10C-41F0-474A-94C9-4948C90D47A2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7458E3E-9B8D-7545-9D71-920F80C4F8CA}" type="slidenum">
              <a:rPr lang="en-GB"/>
              <a:pPr eaLnBrk="1" hangingPunct="1"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AB2E2C-850F-3C48-A7E9-C8BA0E66B36E}" type="slidenum">
              <a:rPr lang="en-GB"/>
              <a:pPr eaLnBrk="1" hangingPunct="1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3ED7387-7DEF-DF45-8240-93AF433E8F44}" type="slidenum">
              <a:rPr lang="en-GB"/>
              <a:pPr eaLnBrk="1" hangingPunct="1"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E577E02-4097-3946-B534-42BC8070FC51}" type="slidenum">
              <a:rPr lang="en-US"/>
              <a:pPr eaLnBrk="1" hangingPunct="1"/>
              <a:t>27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02A7C51-9A73-6645-8653-AA3201C16FD2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1167CC0-83E4-6147-98B4-BDD089F4BB8C}" type="slidenum">
              <a:rPr lang="en-US"/>
              <a:pPr eaLnBrk="1" hangingPunct="1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28D2AF8-1295-1040-A60C-A0B3652E2ECD}" type="slidenum">
              <a:rPr lang="en-US"/>
              <a:pPr eaLnBrk="1" hangingPunct="1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E48BA9B-A297-1244-9178-42F84B94E7AD}" type="slidenum">
              <a:rPr lang="en-US"/>
              <a:pPr eaLnBrk="1" hangingPunct="1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4AD6A5E-DED9-AD4E-907A-0CFD50E6ADBC}" type="slidenum">
              <a:rPr lang="en-GB"/>
              <a:pPr eaLnBrk="1" hangingPunct="1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45A3089-9CD3-8248-85E1-5A4E667822A1}" type="slidenum">
              <a:rPr lang="en-GB"/>
              <a:pPr eaLnBrk="1" hangingPunct="1"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02BA720-6F85-454F-9E7C-0CC7D12008E2}" type="slidenum">
              <a:rPr lang="en-GB"/>
              <a:pPr eaLnBrk="1" hangingPunct="1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44D6B43-06AA-E642-9C07-DDF7793893FC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or2u.net/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140" y="476672"/>
            <a:ext cx="9159139" cy="1944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7772400" cy="936103"/>
          </a:xfrm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776864" cy="62292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51520" y="2924944"/>
            <a:ext cx="2736304" cy="172819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03848" y="2924944"/>
            <a:ext cx="2736304" cy="172819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156176" y="2924944"/>
            <a:ext cx="2736304" cy="172819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9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397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/>
          <a:lstStyle>
            <a:lvl1pPr>
              <a:defRPr sz="4000"/>
            </a:lvl1pPr>
            <a:lvl2pPr>
              <a:defRPr sz="3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036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4175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48879"/>
            <a:ext cx="4040188" cy="37772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4175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48879"/>
            <a:ext cx="4041775" cy="37772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28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1212850"/>
            <a:ext cx="9144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071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62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76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214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6" name="Picture 7" descr="tutor2u-logo-w500px.jpg">
            <a:hlinkClick r:id="rId3"/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6215063"/>
            <a:ext cx="15001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0" y="1212850"/>
            <a:ext cx="9144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1071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73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640"/>
            <a:ext cx="8229600" cy="92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4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smtClean="0"/>
              <a:t>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utor2u Logo 201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36" y="6381328"/>
            <a:ext cx="1179860" cy="3588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1268760"/>
            <a:ext cx="9144000" cy="1440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34" r:id="rId2"/>
    <p:sldLayoutId id="2147483929" r:id="rId3"/>
    <p:sldLayoutId id="2147483936" r:id="rId4"/>
    <p:sldLayoutId id="2147483937" r:id="rId5"/>
    <p:sldLayoutId id="2147483938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17.png"/><Relationship Id="rId5" Type="http://schemas.openxmlformats.org/officeDocument/2006/relationships/tags" Target="../tags/tag10.xml"/><Relationship Id="rId10" Type="http://schemas.openxmlformats.org/officeDocument/2006/relationships/image" Target="../media/image16.png"/><Relationship Id="rId4" Type="http://schemas.openxmlformats.org/officeDocument/2006/relationships/tags" Target="../tags/tag9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notesSlide" Target="../notesSlides/notesSlide9.xml"/><Relationship Id="rId9" Type="http://schemas.microsoft.com/office/2007/relationships/diagramDrawing" Target="../diagrams/drawin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9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95536" y="620689"/>
            <a:ext cx="8208912" cy="936103"/>
          </a:xfrm>
        </p:spPr>
        <p:txBody>
          <a:bodyPr anchor="ctr">
            <a:normAutofit/>
          </a:bodyPr>
          <a:lstStyle/>
          <a:p>
            <a:r>
              <a:rPr lang="en-US" sz="4400" b="1" dirty="0" smtClean="0"/>
              <a:t>What is Business?</a:t>
            </a:r>
            <a:endParaRPr lang="en-US" sz="44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280920" cy="622920"/>
          </a:xfrm>
        </p:spPr>
        <p:txBody>
          <a:bodyPr anchor="ctr">
            <a:normAutofit/>
          </a:bodyPr>
          <a:lstStyle/>
          <a:p>
            <a:r>
              <a:rPr lang="en-US" sz="2300" i="1" dirty="0" smtClean="0"/>
              <a:t>3.1 What is Business?</a:t>
            </a:r>
            <a:endParaRPr lang="en-US" sz="23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068960"/>
            <a:ext cx="2595301" cy="14856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3140968"/>
            <a:ext cx="2592288" cy="1302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184" y="3068960"/>
            <a:ext cx="2546619" cy="13681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58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071562"/>
          </a:xfrm>
        </p:spPr>
        <p:txBody>
          <a:bodyPr/>
          <a:lstStyle/>
          <a:p>
            <a:pPr eaLnBrk="1" hangingPunct="1"/>
            <a:r>
              <a:rPr lang="en-GB" dirty="0">
                <a:latin typeface="Calibri" charset="0"/>
              </a:rPr>
              <a:t>Key </a:t>
            </a:r>
            <a:r>
              <a:rPr lang="en-GB" dirty="0" smtClean="0">
                <a:latin typeface="Calibri" charset="0"/>
              </a:rPr>
              <a:t>Inputs into the Transformation Process</a:t>
            </a:r>
            <a:endParaRPr lang="en-GB" dirty="0">
              <a:latin typeface="Calibri" charset="0"/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1460475" y="1309688"/>
            <a:ext cx="2357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4000" b="1" dirty="0">
                <a:latin typeface="+mj-lt"/>
              </a:rPr>
              <a:t>Land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5207174" y="1309688"/>
            <a:ext cx="23574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4000" b="1">
                <a:latin typeface="+mj-lt"/>
              </a:rPr>
              <a:t>Labour</a:t>
            </a: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1460475" y="3645024"/>
            <a:ext cx="2357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4000" b="1" dirty="0">
                <a:latin typeface="+mj-lt"/>
              </a:rPr>
              <a:t>Capital</a:t>
            </a:r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4671392" y="3645024"/>
            <a:ext cx="3429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4000" b="1">
                <a:latin typeface="+mj-lt"/>
              </a:rPr>
              <a:t>Enterprise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50" y="2060848"/>
            <a:ext cx="2757488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211" y="2060848"/>
            <a:ext cx="277336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444" y="4398416"/>
            <a:ext cx="28575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861" y="4398416"/>
            <a:ext cx="278606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61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071562"/>
          </a:xfrm>
        </p:spPr>
        <p:txBody>
          <a:bodyPr/>
          <a:lstStyle/>
          <a:p>
            <a:pPr eaLnBrk="1" hangingPunct="1"/>
            <a:r>
              <a:rPr lang="en-GB" dirty="0">
                <a:latin typeface="Calibri" charset="0"/>
              </a:rPr>
              <a:t>Outputs – the main </a:t>
            </a:r>
            <a:r>
              <a:rPr lang="en-GB" dirty="0" smtClean="0">
                <a:latin typeface="Calibri" charset="0"/>
              </a:rPr>
              <a:t>Business Sectors</a:t>
            </a:r>
            <a:endParaRPr lang="en-GB" dirty="0">
              <a:latin typeface="Calibri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882935"/>
              </p:ext>
            </p:extLst>
          </p:nvPr>
        </p:nvGraphicFramePr>
        <p:xfrm>
          <a:off x="285750" y="1556792"/>
          <a:ext cx="8678863" cy="4605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1955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Sector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Description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Examples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99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Primary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Extraction of natural resources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Mining, farming, energy extraction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93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Secondary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Production of finished goods and components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Manufacturing, food processing, component assembly, raw material processing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5907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Tertiary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Providing services to</a:t>
                      </a:r>
                      <a:r>
                        <a:rPr lang="en-GB" sz="2000" baseline="0" dirty="0" smtClean="0"/>
                        <a:t> consumers and businesses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Personal</a:t>
                      </a:r>
                      <a:r>
                        <a:rPr lang="en-GB" sz="2000" baseline="0" dirty="0" smtClean="0"/>
                        <a:t> services (e.g. beauticians), retailing, household franchises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2329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Quaternary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Providing information</a:t>
                      </a:r>
                      <a:r>
                        <a:rPr lang="en-GB" sz="2000" baseline="0" dirty="0" smtClean="0"/>
                        <a:t> &amp; ICT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Software</a:t>
                      </a:r>
                      <a:r>
                        <a:rPr lang="en-GB" sz="2000" baseline="0" dirty="0" smtClean="0"/>
                        <a:t> development, financial services, data processing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093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071562"/>
          </a:xfrm>
        </p:spPr>
        <p:txBody>
          <a:bodyPr/>
          <a:lstStyle/>
          <a:p>
            <a:r>
              <a:rPr lang="en-GB" dirty="0" smtClean="0">
                <a:latin typeface="Calibri" charset="0"/>
              </a:rPr>
              <a:t>The Relationship between Mission and Objectives</a:t>
            </a:r>
            <a:endParaRPr lang="en-GB" dirty="0">
              <a:latin typeface="Calibri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28202563"/>
              </p:ext>
            </p:extLst>
          </p:nvPr>
        </p:nvGraphicFramePr>
        <p:xfrm>
          <a:off x="1524000" y="18132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5182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939800"/>
          </a:xfrm>
        </p:spPr>
        <p:txBody>
          <a:bodyPr/>
          <a:lstStyle/>
          <a:p>
            <a:r>
              <a:rPr lang="en-GB" dirty="0">
                <a:latin typeface="Calibri" charset="0"/>
              </a:rPr>
              <a:t>What are </a:t>
            </a:r>
            <a:r>
              <a:rPr lang="en-GB" dirty="0" smtClean="0">
                <a:latin typeface="Calibri" charset="0"/>
              </a:rPr>
              <a:t>Business Objectives</a:t>
            </a:r>
            <a:r>
              <a:rPr lang="en-GB" dirty="0">
                <a:latin typeface="Calibri" charset="0"/>
              </a:rPr>
              <a:t>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r>
              <a:rPr lang="en-GB">
                <a:latin typeface="Calibri" charset="0"/>
              </a:rPr>
              <a:t>The specific </a:t>
            </a:r>
            <a:r>
              <a:rPr lang="en-GB" b="1">
                <a:latin typeface="Calibri" charset="0"/>
              </a:rPr>
              <a:t>intended outcomes </a:t>
            </a:r>
            <a:r>
              <a:rPr lang="en-GB">
                <a:latin typeface="Calibri" charset="0"/>
              </a:rPr>
              <a:t>of business strategy</a:t>
            </a:r>
          </a:p>
          <a:p>
            <a:r>
              <a:rPr lang="en-GB">
                <a:latin typeface="Calibri" charset="0"/>
              </a:rPr>
              <a:t>The anticipated end results of a programme of activities</a:t>
            </a:r>
          </a:p>
          <a:p>
            <a:r>
              <a:rPr lang="en-GB">
                <a:latin typeface="Calibri" charset="0"/>
              </a:rPr>
              <a:t>Targets which the business adopts in order to achieve its primary aims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63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939800"/>
          </a:xfrm>
        </p:spPr>
        <p:txBody>
          <a:bodyPr/>
          <a:lstStyle/>
          <a:p>
            <a:r>
              <a:rPr lang="en-GB">
                <a:latin typeface="Calibri" charset="0"/>
              </a:rPr>
              <a:t>Main functions of objectives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r>
              <a:rPr lang="en-GB">
                <a:latin typeface="Calibri" charset="0"/>
              </a:rPr>
              <a:t>A clear statement of what needs to be achieved</a:t>
            </a:r>
          </a:p>
          <a:p>
            <a:r>
              <a:rPr lang="en-GB">
                <a:latin typeface="Calibri" charset="0"/>
              </a:rPr>
              <a:t>A focus for all activity</a:t>
            </a:r>
          </a:p>
          <a:p>
            <a:r>
              <a:rPr lang="en-GB">
                <a:latin typeface="Calibri" charset="0"/>
              </a:rPr>
              <a:t>Targets for individual and group achievement</a:t>
            </a:r>
          </a:p>
          <a:p>
            <a:r>
              <a:rPr lang="en-GB">
                <a:latin typeface="Calibri" charset="0"/>
              </a:rPr>
              <a:t>A means of measuring performance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30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39800"/>
          </a:xfrm>
        </p:spPr>
        <p:txBody>
          <a:bodyPr/>
          <a:lstStyle/>
          <a:p>
            <a:r>
              <a:rPr lang="en-GB" dirty="0" smtClean="0">
                <a:latin typeface="Calibri" charset="0"/>
              </a:rPr>
              <a:t>The Hierarchy of Objectives in Business</a:t>
            </a:r>
            <a:endParaRPr lang="en-GB" dirty="0">
              <a:latin typeface="Calibri" charset="0"/>
            </a:endParaRPr>
          </a:p>
        </p:txBody>
      </p:sp>
      <p:graphicFrame>
        <p:nvGraphicFramePr>
          <p:cNvPr id="4" name="Diagram 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1931092"/>
              </p:ext>
            </p:extLst>
          </p:nvPr>
        </p:nvGraphicFramePr>
        <p:xfrm>
          <a:off x="357158" y="1484784"/>
          <a:ext cx="8215371" cy="4587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Up Arrow 4"/>
          <p:cNvSpPr>
            <a:spLocks noChangeArrowheads="1"/>
          </p:cNvSpPr>
          <p:nvPr/>
        </p:nvSpPr>
        <p:spPr bwMode="auto">
          <a:xfrm>
            <a:off x="500063" y="1500188"/>
            <a:ext cx="1571625" cy="4572000"/>
          </a:xfrm>
          <a:prstGeom prst="upArrow">
            <a:avLst>
              <a:gd name="adj1" fmla="val 50000"/>
              <a:gd name="adj2" fmla="val 50007"/>
            </a:avLst>
          </a:prstGeom>
          <a:solidFill>
            <a:schemeClr val="bg1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5000" b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285750" y="5000625"/>
            <a:ext cx="2000250" cy="857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385D8A"/>
            </a:solidFill>
            <a:round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2200" b="1" dirty="0">
                <a:latin typeface="+mn-lt"/>
                <a:ea typeface="+mn-ea"/>
                <a:cs typeface="+mn-cs"/>
              </a:rPr>
              <a:t>Increasingly</a:t>
            </a:r>
          </a:p>
          <a:p>
            <a:pPr algn="ctr">
              <a:defRPr/>
            </a:pPr>
            <a:r>
              <a:rPr lang="en-GB" sz="2200" b="1" dirty="0">
                <a:latin typeface="+mn-lt"/>
                <a:ea typeface="+mn-ea"/>
                <a:cs typeface="+mn-cs"/>
              </a:rPr>
              <a:t>strategic</a:t>
            </a:r>
          </a:p>
        </p:txBody>
      </p:sp>
      <p:sp>
        <p:nvSpPr>
          <p:cNvPr id="10" name="Up Arrow 9"/>
          <p:cNvSpPr>
            <a:spLocks noChangeArrowheads="1"/>
          </p:cNvSpPr>
          <p:nvPr/>
        </p:nvSpPr>
        <p:spPr bwMode="auto">
          <a:xfrm rot="10800000">
            <a:off x="7286625" y="1643063"/>
            <a:ext cx="1571625" cy="4429125"/>
          </a:xfrm>
          <a:prstGeom prst="upArrow">
            <a:avLst>
              <a:gd name="adj1" fmla="val 50000"/>
              <a:gd name="adj2" fmla="val 49997"/>
            </a:avLst>
          </a:prstGeom>
          <a:solidFill>
            <a:schemeClr val="bg1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5000" b="1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7215188" y="1857375"/>
            <a:ext cx="1785937" cy="714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385D8A"/>
            </a:solidFill>
            <a:round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2200" b="1" dirty="0">
                <a:latin typeface="+mn-lt"/>
                <a:ea typeface="+mn-ea"/>
                <a:cs typeface="+mn-cs"/>
              </a:rPr>
              <a:t>Increasingly</a:t>
            </a:r>
          </a:p>
          <a:p>
            <a:pPr algn="ctr">
              <a:defRPr/>
            </a:pPr>
            <a:r>
              <a:rPr lang="en-GB" sz="2200" b="1" dirty="0">
                <a:latin typeface="+mn-lt"/>
                <a:ea typeface="+mn-ea"/>
                <a:cs typeface="+mn-cs"/>
              </a:rPr>
              <a:t>detailed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83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939800"/>
          </a:xfrm>
        </p:spPr>
        <p:txBody>
          <a:bodyPr/>
          <a:lstStyle/>
          <a:p>
            <a:r>
              <a:rPr lang="en-GB">
                <a:latin typeface="Calibri" charset="0"/>
              </a:rPr>
              <a:t>How objectives can be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7148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GB" dirty="0" smtClean="0">
                <a:ea typeface="+mn-ea"/>
              </a:rPr>
              <a:t>Implement the mission</a:t>
            </a:r>
          </a:p>
          <a:p>
            <a:pPr>
              <a:defRPr/>
            </a:pPr>
            <a:r>
              <a:rPr lang="en-GB" dirty="0" smtClean="0">
                <a:ea typeface="+mn-ea"/>
              </a:rPr>
              <a:t>Provide a clear focus for decision making</a:t>
            </a:r>
          </a:p>
          <a:p>
            <a:pPr>
              <a:defRPr/>
            </a:pPr>
            <a:r>
              <a:rPr lang="en-GB" dirty="0" smtClean="0">
                <a:ea typeface="+mn-ea"/>
              </a:rPr>
              <a:t>Provide a target</a:t>
            </a:r>
          </a:p>
          <a:p>
            <a:pPr>
              <a:defRPr/>
            </a:pPr>
            <a:r>
              <a:rPr lang="en-GB" dirty="0" smtClean="0">
                <a:ea typeface="+mn-ea"/>
              </a:rPr>
              <a:t>Motivate employees</a:t>
            </a:r>
          </a:p>
          <a:p>
            <a:pPr>
              <a:defRPr/>
            </a:pPr>
            <a:r>
              <a:rPr lang="en-GB" dirty="0" smtClean="0">
                <a:ea typeface="+mn-ea"/>
              </a:rPr>
              <a:t>Facilitate control of actual performance</a:t>
            </a:r>
          </a:p>
          <a:p>
            <a:pPr>
              <a:defRPr/>
            </a:pPr>
            <a:r>
              <a:rPr lang="en-GB" dirty="0" smtClean="0">
                <a:ea typeface="+mn-ea"/>
              </a:rPr>
              <a:t>Provide a criteria for evaluating performance</a:t>
            </a:r>
          </a:p>
          <a:p>
            <a:pPr>
              <a:defRPr/>
            </a:pPr>
            <a:r>
              <a:rPr lang="en-GB" dirty="0" smtClean="0">
                <a:ea typeface="+mn-ea"/>
              </a:rPr>
              <a:t>Reduce uncertainty</a:t>
            </a:r>
          </a:p>
          <a:p>
            <a:pPr>
              <a:defRPr/>
            </a:pPr>
            <a:r>
              <a:rPr lang="en-GB" dirty="0" smtClean="0">
                <a:ea typeface="+mn-ea"/>
              </a:rPr>
              <a:t>Provide a sense of unity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469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939800"/>
          </a:xfrm>
        </p:spPr>
        <p:txBody>
          <a:bodyPr/>
          <a:lstStyle/>
          <a:p>
            <a:r>
              <a:rPr lang="en-GB" dirty="0">
                <a:latin typeface="Calibri" charset="0"/>
              </a:rPr>
              <a:t>How the </a:t>
            </a:r>
            <a:r>
              <a:rPr lang="en-GB" dirty="0" smtClean="0">
                <a:latin typeface="Calibri" charset="0"/>
              </a:rPr>
              <a:t>Hierarchy Works</a:t>
            </a:r>
            <a:endParaRPr lang="en-GB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GB" dirty="0" smtClean="0">
                <a:ea typeface="+mn-ea"/>
              </a:rPr>
              <a:t>The </a:t>
            </a:r>
            <a:r>
              <a:rPr lang="en-GB" b="1" dirty="0" smtClean="0">
                <a:ea typeface="+mn-ea"/>
              </a:rPr>
              <a:t>objectives cascade down </a:t>
            </a:r>
            <a:r>
              <a:rPr lang="en-GB" dirty="0" smtClean="0">
                <a:ea typeface="+mn-ea"/>
              </a:rPr>
              <a:t>from the mission getting </a:t>
            </a:r>
            <a:r>
              <a:rPr lang="en-GB" b="1" dirty="0" smtClean="0">
                <a:ea typeface="+mn-ea"/>
              </a:rPr>
              <a:t>progressively more specific</a:t>
            </a:r>
          </a:p>
          <a:p>
            <a:pPr>
              <a:defRPr/>
            </a:pPr>
            <a:r>
              <a:rPr lang="en-GB" dirty="0" smtClean="0">
                <a:ea typeface="+mn-ea"/>
              </a:rPr>
              <a:t>Overall objectives are translated into more specific objectives for different parts of the business</a:t>
            </a:r>
          </a:p>
          <a:p>
            <a:pPr>
              <a:defRPr/>
            </a:pPr>
            <a:r>
              <a:rPr lang="en-GB" dirty="0" smtClean="0">
                <a:ea typeface="+mn-ea"/>
              </a:rPr>
              <a:t>The hierarchy ensures that at each level the objectives are consistent with the objectives that are above them in the hierarchy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303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39800"/>
          </a:xfrm>
        </p:spPr>
        <p:txBody>
          <a:bodyPr/>
          <a:lstStyle/>
          <a:p>
            <a:r>
              <a:rPr lang="en-GB" sz="4200" dirty="0">
                <a:latin typeface="Calibri" charset="0"/>
              </a:rPr>
              <a:t>Mission…aim…objective</a:t>
            </a:r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88"/>
            <a:ext cx="8229600" cy="46259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3700" b="1">
                <a:latin typeface="Calibri" charset="0"/>
              </a:rPr>
              <a:t>Mission</a:t>
            </a:r>
          </a:p>
          <a:p>
            <a:pPr lvl="1">
              <a:lnSpc>
                <a:spcPct val="80000"/>
              </a:lnSpc>
            </a:pPr>
            <a:r>
              <a:rPr lang="en-GB" sz="3000">
                <a:latin typeface="Calibri" charset="0"/>
              </a:rPr>
              <a:t>A qualitative statement of the business’s aims</a:t>
            </a:r>
          </a:p>
          <a:p>
            <a:pPr>
              <a:lnSpc>
                <a:spcPct val="80000"/>
              </a:lnSpc>
            </a:pPr>
            <a:r>
              <a:rPr lang="en-GB" sz="3700" b="1">
                <a:latin typeface="Calibri" charset="0"/>
              </a:rPr>
              <a:t>Aim</a:t>
            </a:r>
          </a:p>
          <a:p>
            <a:pPr lvl="1">
              <a:lnSpc>
                <a:spcPct val="80000"/>
              </a:lnSpc>
            </a:pPr>
            <a:r>
              <a:rPr lang="en-GB" sz="3000">
                <a:latin typeface="Calibri" charset="0"/>
              </a:rPr>
              <a:t>A long term plan from which business objectives are derived</a:t>
            </a:r>
          </a:p>
          <a:p>
            <a:pPr>
              <a:lnSpc>
                <a:spcPct val="80000"/>
              </a:lnSpc>
            </a:pPr>
            <a:r>
              <a:rPr lang="en-GB" sz="3700" b="1">
                <a:latin typeface="Calibri" charset="0"/>
              </a:rPr>
              <a:t>Objective</a:t>
            </a:r>
          </a:p>
          <a:p>
            <a:pPr lvl="1">
              <a:lnSpc>
                <a:spcPct val="80000"/>
              </a:lnSpc>
            </a:pPr>
            <a:r>
              <a:rPr lang="en-GB" sz="3000">
                <a:latin typeface="Calibri" charset="0"/>
              </a:rPr>
              <a:t>A target which must be achieved in order to realise the stated aim</a:t>
            </a:r>
          </a:p>
          <a:p>
            <a:pPr lvl="1">
              <a:lnSpc>
                <a:spcPct val="80000"/>
              </a:lnSpc>
            </a:pPr>
            <a:r>
              <a:rPr lang="en-GB" sz="3000">
                <a:latin typeface="Calibri" charset="0"/>
              </a:rPr>
              <a:t>A time assigned targets derived from the goals and set in advance of strategy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146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39800"/>
          </a:xfrm>
        </p:spPr>
        <p:txBody>
          <a:bodyPr>
            <a:normAutofit fontScale="90000"/>
          </a:bodyPr>
          <a:lstStyle/>
          <a:p>
            <a:r>
              <a:rPr lang="en-US" sz="3700">
                <a:latin typeface="Calibri" charset="0"/>
              </a:rPr>
              <a:t>Corporate objectives are often stated in terms of…</a:t>
            </a:r>
            <a:endParaRPr lang="en-GB" sz="3700">
              <a:latin typeface="Calibri" charset="0"/>
            </a:endParaRP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88"/>
            <a:ext cx="8229600" cy="462597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>
                <a:ea typeface="+mn-ea"/>
              </a:rPr>
              <a:t>Profit (value, margin)</a:t>
            </a:r>
            <a:endParaRPr lang="en-US" dirty="0">
              <a:ea typeface="+mn-ea"/>
            </a:endParaRPr>
          </a:p>
          <a:p>
            <a:pPr>
              <a:defRPr/>
            </a:pPr>
            <a:r>
              <a:rPr lang="en-US" dirty="0">
                <a:ea typeface="+mn-ea"/>
              </a:rPr>
              <a:t>Return on </a:t>
            </a:r>
            <a:r>
              <a:rPr lang="en-US" dirty="0" smtClean="0">
                <a:ea typeface="+mn-ea"/>
              </a:rPr>
              <a:t>investment (ROCE)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Growth (profit, earnings per share)</a:t>
            </a:r>
            <a:endParaRPr lang="en-US" dirty="0">
              <a:ea typeface="+mn-ea"/>
            </a:endParaRPr>
          </a:p>
          <a:p>
            <a:pPr>
              <a:defRPr/>
            </a:pPr>
            <a:r>
              <a:rPr lang="en-US" dirty="0">
                <a:ea typeface="+mn-ea"/>
              </a:rPr>
              <a:t>Market share</a:t>
            </a:r>
          </a:p>
          <a:p>
            <a:pPr>
              <a:defRPr/>
            </a:pPr>
            <a:r>
              <a:rPr lang="en-US" dirty="0">
                <a:ea typeface="+mn-ea"/>
              </a:rPr>
              <a:t>Cash flow</a:t>
            </a:r>
          </a:p>
          <a:p>
            <a:pPr>
              <a:defRPr/>
            </a:pPr>
            <a:r>
              <a:rPr lang="en-US" dirty="0">
                <a:ea typeface="+mn-ea"/>
              </a:rPr>
              <a:t>Sales revenue</a:t>
            </a:r>
          </a:p>
          <a:p>
            <a:pPr>
              <a:defRPr/>
            </a:pPr>
            <a:r>
              <a:rPr lang="en-US" dirty="0">
                <a:ea typeface="+mn-ea"/>
              </a:rPr>
              <a:t>Shareholder </a:t>
            </a:r>
            <a:r>
              <a:rPr lang="en-US" dirty="0" smtClean="0">
                <a:ea typeface="+mn-ea"/>
              </a:rPr>
              <a:t>value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Corporate image &amp; reputation</a:t>
            </a:r>
            <a:endParaRPr lang="en-US" dirty="0"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764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</a:rPr>
              <a:t>What you need to know</a:t>
            </a:r>
            <a:endParaRPr lang="en-GB" dirty="0">
              <a:latin typeface="Arial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536504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charset="0"/>
              </a:rPr>
              <a:t>What is a business?</a:t>
            </a:r>
          </a:p>
          <a:p>
            <a:r>
              <a:rPr lang="en-GB" dirty="0" smtClean="0">
                <a:latin typeface="Arial" charset="0"/>
              </a:rPr>
              <a:t>Role of an entrepreneur</a:t>
            </a:r>
          </a:p>
          <a:p>
            <a:r>
              <a:rPr lang="en-GB" dirty="0">
                <a:latin typeface="Arial" charset="0"/>
              </a:rPr>
              <a:t>Common business objectives</a:t>
            </a:r>
          </a:p>
          <a:p>
            <a:r>
              <a:rPr lang="en-GB" dirty="0" smtClean="0">
                <a:latin typeface="Arial" charset="0"/>
              </a:rPr>
              <a:t>Business mission, vision &amp; aims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126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071562"/>
          </a:xfrm>
        </p:spPr>
        <p:txBody>
          <a:bodyPr/>
          <a:lstStyle/>
          <a:p>
            <a:r>
              <a:rPr lang="en-GB" dirty="0" smtClean="0">
                <a:latin typeface="Calibri" charset="0"/>
              </a:rPr>
              <a:t>Functional Objectives are there to Serve the (Master) Corporate Objectives</a:t>
            </a:r>
            <a:endParaRPr lang="en-GB" dirty="0">
              <a:latin typeface="Calibri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1878484"/>
            <a:ext cx="13049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78484"/>
            <a:ext cx="24193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2000250" y="1521296"/>
            <a:ext cx="2071688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385D8A"/>
            </a:solidFill>
            <a:round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3600" b="1" dirty="0">
                <a:latin typeface="+mn-lt"/>
                <a:ea typeface="+mn-ea"/>
                <a:cs typeface="+mn-cs"/>
              </a:rPr>
              <a:t>Master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4899025" y="1521296"/>
            <a:ext cx="2071688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385D8A"/>
            </a:solidFill>
            <a:round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3600" b="1" dirty="0">
                <a:latin typeface="+mn-lt"/>
                <a:ea typeface="+mn-ea"/>
                <a:cs typeface="+mn-cs"/>
              </a:rPr>
              <a:t>Servant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2000250" y="5521796"/>
            <a:ext cx="2071688" cy="571500"/>
          </a:xfrm>
          <a:prstGeom prst="roundRect">
            <a:avLst>
              <a:gd name="adj" fmla="val 16667"/>
            </a:avLst>
          </a:prstGeom>
          <a:solidFill>
            <a:srgbClr val="FCD5B5"/>
          </a:solidFill>
          <a:ln w="38100">
            <a:solidFill>
              <a:srgbClr val="385D8A"/>
            </a:solidFill>
            <a:round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3200" b="1" dirty="0">
                <a:latin typeface="+mn-lt"/>
                <a:ea typeface="+mn-ea"/>
                <a:cs typeface="+mn-cs"/>
              </a:rPr>
              <a:t>Corporate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4899025" y="5521796"/>
            <a:ext cx="2071688" cy="571500"/>
          </a:xfrm>
          <a:prstGeom prst="roundRect">
            <a:avLst>
              <a:gd name="adj" fmla="val 16667"/>
            </a:avLst>
          </a:prstGeom>
          <a:solidFill>
            <a:srgbClr val="FCD5B5"/>
          </a:solidFill>
          <a:ln w="38100">
            <a:solidFill>
              <a:srgbClr val="385D8A"/>
            </a:solidFill>
            <a:round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3200" b="1" dirty="0">
                <a:latin typeface="+mn-lt"/>
                <a:ea typeface="+mn-ea"/>
                <a:cs typeface="+mn-cs"/>
              </a:rPr>
              <a:t>Functional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326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libri" charset="0"/>
              </a:rPr>
              <a:t>Examples of Relationship between Corporate and Functional Objectives</a:t>
            </a:r>
            <a:endParaRPr lang="en-GB" sz="3600" dirty="0">
              <a:latin typeface="Calibri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246359"/>
              </p:ext>
            </p:extLst>
          </p:nvPr>
        </p:nvGraphicFramePr>
        <p:xfrm>
          <a:off x="395536" y="1627782"/>
          <a:ext cx="8352928" cy="41638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61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1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296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Corporate Objective</a:t>
                      </a:r>
                      <a:endParaRPr lang="en-GB" sz="2400" dirty="0"/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Example Functional Objective</a:t>
                      </a:r>
                      <a:endParaRPr lang="en-GB" sz="2400" dirty="0"/>
                    </a:p>
                  </a:txBody>
                  <a:tcPr marL="91439" marR="91439"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953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Increase</a:t>
                      </a:r>
                      <a:r>
                        <a:rPr lang="en-GB" sz="2400" b="1" baseline="0" dirty="0" smtClean="0"/>
                        <a:t> sales</a:t>
                      </a:r>
                      <a:endParaRPr lang="en-GB" sz="2400" b="1" dirty="0"/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Successfully launch</a:t>
                      </a:r>
                      <a:r>
                        <a:rPr lang="en-GB" sz="2400" baseline="0" dirty="0" smtClean="0"/>
                        <a:t> five new products in the next two years (</a:t>
                      </a:r>
                      <a:r>
                        <a:rPr lang="en-GB" sz="2400" b="1" baseline="0" dirty="0" smtClean="0"/>
                        <a:t>marketing</a:t>
                      </a:r>
                      <a:r>
                        <a:rPr lang="en-GB" sz="2400" baseline="0" dirty="0" smtClean="0"/>
                        <a:t>)</a:t>
                      </a:r>
                      <a:endParaRPr lang="en-GB" sz="2400" dirty="0"/>
                    </a:p>
                  </a:txBody>
                  <a:tcPr marL="91439" marR="91439"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953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Reduce costs</a:t>
                      </a:r>
                      <a:endParaRPr lang="en-GB" sz="2400" b="1" dirty="0"/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Increase factory productivity by 10%</a:t>
                      </a:r>
                      <a:r>
                        <a:rPr lang="en-GB" sz="2400" baseline="0" dirty="0" smtClean="0"/>
                        <a:t> by 2018 (</a:t>
                      </a:r>
                      <a:r>
                        <a:rPr lang="en-GB" sz="2400" b="1" baseline="0" dirty="0" smtClean="0"/>
                        <a:t>operations</a:t>
                      </a:r>
                      <a:r>
                        <a:rPr lang="en-GB" sz="2400" baseline="0" dirty="0" smtClean="0"/>
                        <a:t>)</a:t>
                      </a:r>
                      <a:endParaRPr lang="en-GB" sz="2400" dirty="0"/>
                    </a:p>
                  </a:txBody>
                  <a:tcPr marL="91439" marR="91439"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2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Increase cash flow</a:t>
                      </a:r>
                      <a:endParaRPr lang="en-GB" sz="2400" b="1" dirty="0"/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Reduce the average</a:t>
                      </a:r>
                      <a:r>
                        <a:rPr lang="en-GB" sz="2400" baseline="0" dirty="0" smtClean="0"/>
                        <a:t> time taken by customers to pay invoices from 75 to 60 days (</a:t>
                      </a:r>
                      <a:r>
                        <a:rPr lang="en-GB" sz="2400" b="1" baseline="0" dirty="0" smtClean="0"/>
                        <a:t>finance</a:t>
                      </a:r>
                      <a:r>
                        <a:rPr lang="en-GB" sz="2400" baseline="0" dirty="0" smtClean="0"/>
                        <a:t>)</a:t>
                      </a:r>
                      <a:endParaRPr lang="en-GB" sz="2400" dirty="0"/>
                    </a:p>
                  </a:txBody>
                  <a:tcPr marL="91439" marR="91439"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953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Improve customer satisfaction</a:t>
                      </a:r>
                      <a:endParaRPr lang="en-GB" sz="2400" b="1" dirty="0"/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Achieve a 95% level of high customer service (</a:t>
                      </a:r>
                      <a:r>
                        <a:rPr lang="en-GB" sz="2400" b="1" dirty="0" smtClean="0"/>
                        <a:t>people</a:t>
                      </a:r>
                      <a:r>
                        <a:rPr lang="en-GB" sz="2400" dirty="0" smtClean="0"/>
                        <a:t>)</a:t>
                      </a:r>
                      <a:endParaRPr lang="en-GB" sz="2400" dirty="0"/>
                    </a:p>
                  </a:txBody>
                  <a:tcPr marL="91439" marR="91439"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7360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79512" y="71422"/>
            <a:ext cx="8712968" cy="1071562"/>
          </a:xfrm>
        </p:spPr>
        <p:txBody>
          <a:bodyPr/>
          <a:lstStyle/>
          <a:p>
            <a:r>
              <a:rPr lang="en-GB" dirty="0" smtClean="0">
                <a:latin typeface="Calibri" charset="0"/>
              </a:rPr>
              <a:t>Ideally, Business Objectives Should be SMART</a:t>
            </a:r>
            <a:endParaRPr lang="en-GB" dirty="0">
              <a:latin typeface="Calibri" charset="0"/>
            </a:endParaRP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642938" y="1844824"/>
            <a:ext cx="7715250" cy="39416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385D8A"/>
            </a:solidFill>
            <a:round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4600" b="1" dirty="0" smtClean="0">
                <a:latin typeface="+mn-lt"/>
                <a:ea typeface="+mn-ea"/>
              </a:rPr>
              <a:t> </a:t>
            </a:r>
            <a:r>
              <a:rPr lang="en-GB" sz="6800" b="1" dirty="0" smtClean="0">
                <a:solidFill>
                  <a:srgbClr val="0070C0"/>
                </a:solidFill>
                <a:latin typeface="+mn-lt"/>
                <a:ea typeface="+mn-ea"/>
              </a:rPr>
              <a:t>SMART</a:t>
            </a:r>
            <a:endParaRPr lang="en-GB" sz="6800" b="1" dirty="0">
              <a:solidFill>
                <a:srgbClr val="0070C0"/>
              </a:solidFill>
              <a:latin typeface="+mn-lt"/>
              <a:ea typeface="+mn-ea"/>
            </a:endParaRPr>
          </a:p>
          <a:p>
            <a:pPr algn="ctr">
              <a:defRPr/>
            </a:pPr>
            <a:r>
              <a:rPr lang="en-GB" sz="4600" b="1" dirty="0">
                <a:latin typeface="+mn-lt"/>
                <a:ea typeface="+mn-ea"/>
              </a:rPr>
              <a:t>acronym helps management set effective objectives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576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SMART Objectives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992920"/>
              </p:ext>
            </p:extLst>
          </p:nvPr>
        </p:nvGraphicFramePr>
        <p:xfrm>
          <a:off x="755576" y="1538642"/>
          <a:ext cx="7747198" cy="4626662"/>
        </p:xfrm>
        <a:graphic>
          <a:graphicData uri="http://schemas.openxmlformats.org/drawingml/2006/table">
            <a:tbl>
              <a:tblPr/>
              <a:tblGrid>
                <a:gridCol w="527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5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3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1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</a:t>
                      </a:r>
                    </a:p>
                  </a:txBody>
                  <a:tcPr marL="68399" marR="68399" marT="36003" marB="360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Specific</a:t>
                      </a:r>
                      <a:endParaRPr kumimoji="0" lang="en-GB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399" marR="68399" marT="36003" marB="360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The objective should state exactly what is to be achieved</a:t>
                      </a:r>
                    </a:p>
                  </a:txBody>
                  <a:tcPr marL="68399" marR="68399" marT="36003" marB="360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0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</a:t>
                      </a:r>
                    </a:p>
                  </a:txBody>
                  <a:tcPr marL="68399" marR="68399" marT="36003" marB="360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Measurable</a:t>
                      </a:r>
                      <a:endParaRPr kumimoji="0" lang="en-GB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399" marR="68399" marT="36003" marB="360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An objective should be capable of measurement – so that it is possible to determine whether (or how far) it has been achieved</a:t>
                      </a:r>
                    </a:p>
                  </a:txBody>
                  <a:tcPr marL="68399" marR="68399" marT="36003" marB="360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</a:t>
                      </a:r>
                    </a:p>
                  </a:txBody>
                  <a:tcPr marL="68399" marR="68399" marT="36003" marB="360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Achievable</a:t>
                      </a:r>
                      <a:endParaRPr kumimoji="0" lang="en-GB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399" marR="68399" marT="36003" marB="360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The objective should be realistic given the circumstances in which it is set and the resources available to the business</a:t>
                      </a:r>
                    </a:p>
                  </a:txBody>
                  <a:tcPr marL="68399" marR="68399" marT="36003" marB="360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R</a:t>
                      </a:r>
                    </a:p>
                  </a:txBody>
                  <a:tcPr marL="68399" marR="68399" marT="36003" marB="360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Relevant</a:t>
                      </a:r>
                      <a:endParaRPr kumimoji="0" lang="en-GB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399" marR="68399" marT="36003" marB="360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Objectives should be relevant to the people responsible for achieving them</a:t>
                      </a:r>
                    </a:p>
                  </a:txBody>
                  <a:tcPr marL="68399" marR="68399" marT="36003" marB="360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5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</a:t>
                      </a:r>
                    </a:p>
                  </a:txBody>
                  <a:tcPr marL="68399" marR="68399" marT="36003" marB="360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Time Bound</a:t>
                      </a:r>
                      <a:endParaRPr kumimoji="0" lang="en-GB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399" marR="68399" marT="36003" marB="360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Objectives should be set with a time-frame in mind. These deadlines also need to be realistic</a:t>
                      </a:r>
                    </a:p>
                  </a:txBody>
                  <a:tcPr marL="68399" marR="68399" marT="36003" marB="360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755576" y="1523238"/>
            <a:ext cx="500063" cy="4608512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38100">
            <a:solidFill>
              <a:srgbClr val="385D8A"/>
            </a:solidFill>
            <a:round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6000" b="1" dirty="0">
              <a:latin typeface="+mn-lt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927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>
          <a:xfrm>
            <a:off x="107504" y="142852"/>
            <a:ext cx="9036496" cy="939784"/>
          </a:xfrm>
        </p:spPr>
        <p:txBody>
          <a:bodyPr/>
          <a:lstStyle/>
          <a:p>
            <a:r>
              <a:rPr lang="en-GB" sz="3400" dirty="0" smtClean="0">
                <a:latin typeface="Calibri" charset="0"/>
              </a:rPr>
              <a:t>Many Factors Can Influence Business Objectives</a:t>
            </a:r>
            <a:endParaRPr lang="en-GB" sz="3400" dirty="0">
              <a:latin typeface="Calibri" charset="0"/>
            </a:endParaRPr>
          </a:p>
        </p:txBody>
      </p:sp>
      <p:sp>
        <p:nvSpPr>
          <p:cNvPr id="18435" name="Rectangle 6"/>
          <p:cNvSpPr>
            <a:spLocks noGrp="1" noChangeArrowheads="1"/>
          </p:cNvSpPr>
          <p:nvPr>
            <p:ph idx="1"/>
          </p:nvPr>
        </p:nvSpPr>
        <p:spPr>
          <a:xfrm>
            <a:off x="251520" y="1500174"/>
            <a:ext cx="4474840" cy="4625989"/>
          </a:xfrm>
        </p:spPr>
        <p:txBody>
          <a:bodyPr/>
          <a:lstStyle/>
          <a:p>
            <a:r>
              <a:rPr lang="en-GB" sz="3300" dirty="0">
                <a:latin typeface="Calibri" charset="0"/>
              </a:rPr>
              <a:t>Age of the business</a:t>
            </a:r>
          </a:p>
          <a:p>
            <a:r>
              <a:rPr lang="en-GB" sz="3300" dirty="0">
                <a:latin typeface="Calibri" charset="0"/>
              </a:rPr>
              <a:t>Size and legal status</a:t>
            </a:r>
          </a:p>
          <a:p>
            <a:r>
              <a:rPr lang="en-GB" sz="3300" dirty="0">
                <a:latin typeface="Calibri" charset="0"/>
              </a:rPr>
              <a:t>Ownership</a:t>
            </a:r>
          </a:p>
          <a:p>
            <a:r>
              <a:rPr lang="en-GB" sz="3300" dirty="0">
                <a:latin typeface="Calibri" charset="0"/>
              </a:rPr>
              <a:t>Views of owners and managers</a:t>
            </a:r>
          </a:p>
          <a:p>
            <a:r>
              <a:rPr lang="en-GB" sz="3300" dirty="0">
                <a:latin typeface="Calibri" charset="0"/>
              </a:rPr>
              <a:t>Market conditions</a:t>
            </a:r>
          </a:p>
          <a:p>
            <a:r>
              <a:rPr lang="en-GB" sz="3300" dirty="0">
                <a:latin typeface="Calibri" charset="0"/>
              </a:rPr>
              <a:t>Legislation</a:t>
            </a:r>
          </a:p>
          <a:p>
            <a:endParaRPr lang="en-GB" sz="3000" dirty="0">
              <a:latin typeface="Calibri" charset="0"/>
            </a:endParaRPr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70376" y="1484784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 sz="3300" dirty="0">
                <a:ea typeface="+mn-ea"/>
              </a:rPr>
              <a:t>State of the economy</a:t>
            </a:r>
          </a:p>
          <a:p>
            <a:pPr>
              <a:defRPr/>
            </a:pPr>
            <a:r>
              <a:rPr lang="en-GB" sz="3300" dirty="0">
                <a:ea typeface="+mn-ea"/>
              </a:rPr>
              <a:t>Competition</a:t>
            </a:r>
          </a:p>
          <a:p>
            <a:pPr>
              <a:defRPr/>
            </a:pPr>
            <a:r>
              <a:rPr lang="en-GB" sz="3300" dirty="0">
                <a:ea typeface="+mn-ea"/>
              </a:rPr>
              <a:t>Risk and attitude to risk</a:t>
            </a:r>
          </a:p>
          <a:p>
            <a:pPr>
              <a:defRPr/>
            </a:pPr>
            <a:r>
              <a:rPr lang="en-GB" sz="3300" dirty="0">
                <a:ea typeface="+mn-ea"/>
              </a:rPr>
              <a:t>Corporate culture</a:t>
            </a:r>
          </a:p>
          <a:p>
            <a:pPr>
              <a:defRPr/>
            </a:pPr>
            <a:r>
              <a:rPr lang="en-GB" sz="3300" dirty="0">
                <a:ea typeface="+mn-ea"/>
              </a:rPr>
              <a:t>Political factors</a:t>
            </a:r>
          </a:p>
          <a:p>
            <a:pPr>
              <a:defRPr/>
            </a:pPr>
            <a:r>
              <a:rPr lang="en-GB" sz="3300" dirty="0">
                <a:ea typeface="+mn-ea"/>
              </a:rPr>
              <a:t>Social attitudes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631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071562"/>
          </a:xfrm>
        </p:spPr>
        <p:txBody>
          <a:bodyPr/>
          <a:lstStyle/>
          <a:p>
            <a:r>
              <a:rPr lang="en-GB">
                <a:latin typeface="Calibri" charset="0"/>
              </a:rPr>
              <a:t>Strategic v Tactical objectives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7188" y="1500188"/>
          <a:ext cx="8429626" cy="4246826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214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4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125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Strategic</a:t>
                      </a:r>
                      <a:endParaRPr lang="en-GB" sz="2400" dirty="0"/>
                    </a:p>
                  </a:txBody>
                  <a:tcPr marL="91439" marR="91439" marT="45697" marB="45697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Tactical</a:t>
                      </a:r>
                      <a:endParaRPr lang="en-GB" sz="2400" dirty="0"/>
                    </a:p>
                  </a:txBody>
                  <a:tcPr marL="91439" marR="91439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663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Focused</a:t>
                      </a:r>
                      <a:r>
                        <a:rPr lang="en-GB" sz="2400" baseline="0" dirty="0" smtClean="0"/>
                        <a:t> on l</a:t>
                      </a:r>
                      <a:r>
                        <a:rPr lang="en-GB" sz="2400" dirty="0" smtClean="0"/>
                        <a:t>ong-term</a:t>
                      </a:r>
                      <a:endParaRPr lang="en-GB" sz="2400" dirty="0"/>
                    </a:p>
                  </a:txBody>
                  <a:tcPr marL="71999" marR="71999" marT="71966" marB="71966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Focused on short-term</a:t>
                      </a:r>
                      <a:endParaRPr lang="en-GB" sz="2400" dirty="0"/>
                    </a:p>
                  </a:txBody>
                  <a:tcPr marL="71999" marR="71999" marT="71966" marB="7196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663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Set by</a:t>
                      </a:r>
                      <a:r>
                        <a:rPr lang="en-GB" sz="2400" baseline="0" dirty="0" smtClean="0"/>
                        <a:t> the Board</a:t>
                      </a:r>
                      <a:endParaRPr lang="en-GB" sz="2400" dirty="0"/>
                    </a:p>
                  </a:txBody>
                  <a:tcPr marL="71999" marR="71999" marT="71966" marB="71966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Set by line management</a:t>
                      </a:r>
                      <a:endParaRPr lang="en-GB" sz="2400" dirty="0"/>
                    </a:p>
                  </a:txBody>
                  <a:tcPr marL="71999" marR="71999" marT="71966" marB="7196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663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Involve</a:t>
                      </a:r>
                      <a:r>
                        <a:rPr lang="en-GB" sz="2400" baseline="0" dirty="0" smtClean="0"/>
                        <a:t> higher risk &amp; uncertainty</a:t>
                      </a:r>
                      <a:endParaRPr lang="en-GB" sz="2400" dirty="0"/>
                    </a:p>
                  </a:txBody>
                  <a:tcPr marL="71999" marR="71999" marT="71966" marB="71966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Relatively</a:t>
                      </a:r>
                      <a:r>
                        <a:rPr lang="en-GB" sz="2400" baseline="0" dirty="0" smtClean="0"/>
                        <a:t> low-risk</a:t>
                      </a:r>
                      <a:endParaRPr lang="en-GB" sz="2400" dirty="0"/>
                    </a:p>
                  </a:txBody>
                  <a:tcPr marL="71999" marR="71999" marT="71966" marB="7196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5393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Likely</a:t>
                      </a:r>
                      <a:r>
                        <a:rPr lang="en-GB" sz="2400" baseline="0" dirty="0" smtClean="0"/>
                        <a:t> to involve significant investment / business resources</a:t>
                      </a:r>
                      <a:endParaRPr lang="en-GB" sz="2400" dirty="0"/>
                    </a:p>
                  </a:txBody>
                  <a:tcPr marL="71999" marR="71999" marT="71966" marB="71966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Limited resources</a:t>
                      </a:r>
                      <a:r>
                        <a:rPr lang="en-GB" sz="2400" baseline="0" dirty="0" smtClean="0"/>
                        <a:t> invested</a:t>
                      </a:r>
                      <a:endParaRPr lang="en-GB" sz="2400" dirty="0"/>
                    </a:p>
                  </a:txBody>
                  <a:tcPr marL="71999" marR="71999" marT="71966" marB="7196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5393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Difficult</a:t>
                      </a:r>
                      <a:r>
                        <a:rPr lang="en-GB" sz="2400" baseline="0" dirty="0" smtClean="0"/>
                        <a:t> to change in the short-term</a:t>
                      </a:r>
                      <a:endParaRPr lang="en-GB" sz="2400" dirty="0"/>
                    </a:p>
                  </a:txBody>
                  <a:tcPr marL="71999" marR="71999" marT="71966" marB="71966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Relatively easy to change at</a:t>
                      </a:r>
                      <a:r>
                        <a:rPr lang="en-GB" sz="2400" baseline="0" dirty="0" smtClean="0"/>
                        <a:t> minor financial cost</a:t>
                      </a:r>
                      <a:endParaRPr lang="en-GB" sz="2400" dirty="0"/>
                    </a:p>
                  </a:txBody>
                  <a:tcPr marL="71999" marR="71999" marT="71966" marB="7196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663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Stretching</a:t>
                      </a:r>
                      <a:r>
                        <a:rPr lang="en-GB" sz="2400" baseline="0" dirty="0" smtClean="0"/>
                        <a:t> &amp; challenging</a:t>
                      </a:r>
                      <a:endParaRPr lang="en-GB" sz="2400" dirty="0"/>
                    </a:p>
                  </a:txBody>
                  <a:tcPr marL="71999" marR="71999" marT="71966" marB="71966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Realistic &amp;</a:t>
                      </a:r>
                      <a:r>
                        <a:rPr lang="en-GB" sz="2400" baseline="0" dirty="0" smtClean="0"/>
                        <a:t> achievable</a:t>
                      </a:r>
                      <a:endParaRPr lang="en-GB" sz="2400" dirty="0"/>
                    </a:p>
                  </a:txBody>
                  <a:tcPr marL="71999" marR="71999" marT="71966" marB="7196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912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939800"/>
          </a:xfrm>
        </p:spPr>
        <p:txBody>
          <a:bodyPr/>
          <a:lstStyle/>
          <a:p>
            <a:r>
              <a:rPr lang="en-GB">
                <a:latin typeface="Calibri" charset="0"/>
              </a:rPr>
              <a:t>The Mission Statement 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88"/>
            <a:ext cx="5472113" cy="4625975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GB" sz="4400" dirty="0" smtClean="0">
                <a:ea typeface="+mn-ea"/>
              </a:rPr>
              <a:t>The overriding goal of the business</a:t>
            </a:r>
          </a:p>
          <a:p>
            <a:pPr>
              <a:defRPr/>
            </a:pPr>
            <a:r>
              <a:rPr lang="en-GB" sz="4400" dirty="0" smtClean="0">
                <a:ea typeface="+mn-ea"/>
              </a:rPr>
              <a:t>The reason for its existence</a:t>
            </a:r>
          </a:p>
          <a:p>
            <a:pPr>
              <a:defRPr/>
            </a:pPr>
            <a:r>
              <a:rPr lang="en-GB" sz="4400" dirty="0" smtClean="0">
                <a:ea typeface="+mn-ea"/>
              </a:rPr>
              <a:t>A strategic perspective</a:t>
            </a:r>
          </a:p>
          <a:p>
            <a:pPr>
              <a:defRPr/>
            </a:pPr>
            <a:r>
              <a:rPr lang="en-GB" sz="4400" dirty="0" smtClean="0">
                <a:ea typeface="+mn-ea"/>
              </a:rPr>
              <a:t>A vision for the future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757363"/>
            <a:ext cx="30765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5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title"/>
          </p:nvPr>
        </p:nvSpPr>
        <p:spPr>
          <a:xfrm>
            <a:off x="214313" y="142875"/>
            <a:ext cx="8715375" cy="939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800" dirty="0" smtClean="0">
                <a:ea typeface="+mj-ea"/>
              </a:rPr>
              <a:t>What Makes a Good Mission?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88"/>
            <a:ext cx="8229600" cy="46259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GB" sz="3200" dirty="0" smtClean="0">
                <a:ea typeface="+mn-ea"/>
              </a:rPr>
              <a:t>Contains a formulation of objectives that enables progress towards them to be measured</a:t>
            </a:r>
          </a:p>
          <a:p>
            <a:pPr>
              <a:lnSpc>
                <a:spcPct val="90000"/>
              </a:lnSpc>
              <a:defRPr/>
            </a:pPr>
            <a:r>
              <a:rPr lang="en-GB" sz="3200" dirty="0" smtClean="0">
                <a:ea typeface="+mn-ea"/>
              </a:rPr>
              <a:t>Differentiates the business from its competitors</a:t>
            </a:r>
          </a:p>
          <a:p>
            <a:pPr>
              <a:lnSpc>
                <a:spcPct val="90000"/>
              </a:lnSpc>
              <a:defRPr/>
            </a:pPr>
            <a:r>
              <a:rPr lang="en-GB" sz="3200" dirty="0" smtClean="0">
                <a:ea typeface="+mn-ea"/>
              </a:rPr>
              <a:t>Defines the markets or business in which the firm wants to operate</a:t>
            </a:r>
          </a:p>
          <a:p>
            <a:pPr>
              <a:lnSpc>
                <a:spcPct val="90000"/>
              </a:lnSpc>
              <a:defRPr/>
            </a:pPr>
            <a:r>
              <a:rPr lang="en-GB" sz="3200" dirty="0" smtClean="0">
                <a:ea typeface="+mn-ea"/>
              </a:rPr>
              <a:t>Is relevant to all major stakeholders - not just shareholders and managers</a:t>
            </a:r>
          </a:p>
          <a:p>
            <a:pPr>
              <a:lnSpc>
                <a:spcPct val="90000"/>
              </a:lnSpc>
              <a:defRPr/>
            </a:pPr>
            <a:r>
              <a:rPr lang="en-GB" sz="3200" dirty="0" smtClean="0">
                <a:ea typeface="+mn-ea"/>
              </a:rPr>
              <a:t>Excites, inspires, motivates &amp; guides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68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39800"/>
          </a:xfrm>
        </p:spPr>
        <p:txBody>
          <a:bodyPr/>
          <a:lstStyle/>
          <a:p>
            <a:r>
              <a:rPr lang="en-GB" dirty="0" smtClean="0">
                <a:latin typeface="Calibri" charset="0"/>
              </a:rPr>
              <a:t>Common Criticisms </a:t>
            </a:r>
            <a:r>
              <a:rPr lang="en-GB" dirty="0">
                <a:latin typeface="Calibri" charset="0"/>
              </a:rPr>
              <a:t>of </a:t>
            </a:r>
            <a:r>
              <a:rPr lang="en-GB" dirty="0" smtClean="0">
                <a:latin typeface="Calibri" charset="0"/>
              </a:rPr>
              <a:t>Mission Statements</a:t>
            </a:r>
            <a:endParaRPr lang="en-GB" dirty="0">
              <a:latin typeface="Calibri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r>
              <a:rPr lang="en-GB" sz="3000">
                <a:latin typeface="Calibri" charset="0"/>
              </a:rPr>
              <a:t>Not always supported by actions of the business</a:t>
            </a:r>
          </a:p>
          <a:p>
            <a:r>
              <a:rPr lang="en-GB" sz="3000">
                <a:latin typeface="Calibri" charset="0"/>
              </a:rPr>
              <a:t>Often too vague and general</a:t>
            </a:r>
          </a:p>
          <a:p>
            <a:r>
              <a:rPr lang="en-GB" sz="3000">
                <a:latin typeface="Calibri" charset="0"/>
              </a:rPr>
              <a:t>Often merely statements of the obvious</a:t>
            </a:r>
          </a:p>
          <a:p>
            <a:r>
              <a:rPr lang="en-GB" sz="3000">
                <a:latin typeface="Calibri" charset="0"/>
              </a:rPr>
              <a:t>Often seen as a PR exercise</a:t>
            </a:r>
          </a:p>
          <a:p>
            <a:r>
              <a:rPr lang="en-GB" sz="3000">
                <a:latin typeface="Calibri" charset="0"/>
              </a:rPr>
              <a:t>Sometimes regarded cynically by staff </a:t>
            </a:r>
          </a:p>
          <a:p>
            <a:r>
              <a:rPr lang="en-GB" sz="3000">
                <a:latin typeface="Calibri" charset="0"/>
              </a:rPr>
              <a:t>Sometimes not a true reflection of reality</a:t>
            </a:r>
          </a:p>
          <a:p>
            <a:r>
              <a:rPr lang="en-GB" sz="3000">
                <a:latin typeface="Calibri" charset="0"/>
              </a:rPr>
              <a:t>To mean anything they must be supported wholeheartedly by senior management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018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tor2u Log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04864"/>
            <a:ext cx="5400600" cy="164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3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Definition of a Business</a:t>
            </a:r>
            <a:endParaRPr lang="en-US" sz="4200" dirty="0"/>
          </a:p>
        </p:txBody>
      </p:sp>
      <p:sp>
        <p:nvSpPr>
          <p:cNvPr id="5" name="Rounded Rectangle 4"/>
          <p:cNvSpPr/>
          <p:nvPr/>
        </p:nvSpPr>
        <p:spPr>
          <a:xfrm>
            <a:off x="467544" y="1772816"/>
            <a:ext cx="7992888" cy="396044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solidFill>
                  <a:schemeClr val="tx1"/>
                </a:solidFill>
              </a:rPr>
              <a:t>A business is an organisation that exists to provide goods and services on a commercial basis to customers</a:t>
            </a:r>
          </a:p>
        </p:txBody>
      </p:sp>
    </p:spTree>
    <p:extLst>
      <p:ext uri="{BB962C8B-B14F-4D97-AF65-F5344CB8AC3E}">
        <p14:creationId xmlns:p14="http://schemas.microsoft.com/office/powerpoint/2010/main" val="2470895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Why Businesses Exist</a:t>
            </a:r>
            <a:endParaRPr lang="en-US" sz="42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610797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+mn-lt"/>
              </a:rPr>
              <a:t>Businesses exist to provide goods and services on a commercial basis to customers 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84" y="3068960"/>
            <a:ext cx="3168352" cy="180020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2708920"/>
            <a:ext cx="3168352" cy="576064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GOODS</a:t>
            </a:r>
          </a:p>
        </p:txBody>
      </p:sp>
      <p:sp>
        <p:nvSpPr>
          <p:cNvPr id="6" name="Rectangle 5"/>
          <p:cNvSpPr/>
          <p:nvPr/>
        </p:nvSpPr>
        <p:spPr>
          <a:xfrm>
            <a:off x="4932040" y="3068960"/>
            <a:ext cx="3168352" cy="180020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32040" y="2708920"/>
            <a:ext cx="3168352" cy="576064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SERVICES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5139189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+mn-lt"/>
              </a:rPr>
              <a:t>Goods are physical products: e.g. consumer electronics, industrial components, cars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0032" y="5157192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+mn-lt"/>
              </a:rPr>
              <a:t>Services are intangible products: e.g. insurance, dental services, cleaning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429000"/>
            <a:ext cx="2592288" cy="1302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284984"/>
            <a:ext cx="3168352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41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Benefits of Business to Society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66778756"/>
              </p:ext>
            </p:extLst>
          </p:nvPr>
        </p:nvGraphicFramePr>
        <p:xfrm>
          <a:off x="323528" y="1628800"/>
          <a:ext cx="84969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4910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1422"/>
            <a:ext cx="8712968" cy="1071562"/>
          </a:xfrm>
        </p:spPr>
        <p:txBody>
          <a:bodyPr/>
          <a:lstStyle/>
          <a:p>
            <a:r>
              <a:rPr lang="en-US" dirty="0" smtClean="0"/>
              <a:t>Entrepreneurs are the Driving Force Behind New Businesses (Startups)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84784"/>
            <a:ext cx="7632848" cy="47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43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Start-up?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67544" y="1772816"/>
            <a:ext cx="7992888" cy="396044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solidFill>
                  <a:schemeClr val="tx1"/>
                </a:solidFill>
              </a:rPr>
              <a:t>A start-up is a new business enterprise, formed by one or more entrepreneurs</a:t>
            </a:r>
          </a:p>
        </p:txBody>
      </p:sp>
    </p:spTree>
    <p:extLst>
      <p:ext uri="{BB962C8B-B14F-4D97-AF65-F5344CB8AC3E}">
        <p14:creationId xmlns:p14="http://schemas.microsoft.com/office/powerpoint/2010/main" val="2671321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the Entrepreneur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Spots business opportunities</a:t>
            </a:r>
          </a:p>
          <a:p>
            <a:r>
              <a:rPr lang="en-US" dirty="0" smtClean="0"/>
              <a:t>Takes (calculated) risks in order to gain possible future returns</a:t>
            </a:r>
          </a:p>
          <a:p>
            <a:r>
              <a:rPr lang="en-US" dirty="0" smtClean="0"/>
              <a:t>Acts a catalyst for the creation &amp; growth of new business enterprises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53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071562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alibri" charset="0"/>
              </a:rPr>
              <a:t>What Happens in a Business?</a:t>
            </a:r>
            <a:br>
              <a:rPr lang="en-GB" dirty="0" smtClean="0">
                <a:latin typeface="Calibri" charset="0"/>
              </a:rPr>
            </a:br>
            <a:r>
              <a:rPr lang="en-GB" dirty="0" smtClean="0">
                <a:latin typeface="Calibri" charset="0"/>
              </a:rPr>
              <a:t>The Transformation Process</a:t>
            </a:r>
            <a:endParaRPr lang="en-GB" dirty="0">
              <a:latin typeface="Calibri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1500" y="1700808"/>
            <a:ext cx="2357438" cy="1571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/>
              <a:t>Inputs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86500" y="1700808"/>
            <a:ext cx="2357438" cy="15716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/>
              <a:t>Outputs</a:t>
            </a:r>
          </a:p>
        </p:txBody>
      </p:sp>
      <p:sp>
        <p:nvSpPr>
          <p:cNvPr id="9" name="Flowchart: Process 8"/>
          <p:cNvSpPr>
            <a:spLocks noChangeArrowheads="1"/>
          </p:cNvSpPr>
          <p:nvPr/>
        </p:nvSpPr>
        <p:spPr bwMode="auto">
          <a:xfrm>
            <a:off x="3571875" y="1843683"/>
            <a:ext cx="2071688" cy="1214438"/>
          </a:xfrm>
          <a:prstGeom prst="flowChartProcess">
            <a:avLst/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Transformation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Process</a:t>
            </a:r>
          </a:p>
        </p:txBody>
      </p: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642938" y="3629621"/>
            <a:ext cx="77152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3200"/>
              <a:t>The transformation process describes what happens </a:t>
            </a:r>
            <a:r>
              <a:rPr lang="en-GB" sz="3200" b="1"/>
              <a:t>inside the business</a:t>
            </a:r>
            <a:r>
              <a:rPr lang="en-GB" sz="3200"/>
              <a:t>.   This is where </a:t>
            </a:r>
            <a:r>
              <a:rPr lang="en-GB" sz="3200" b="1"/>
              <a:t>value is added </a:t>
            </a:r>
            <a:r>
              <a:rPr lang="en-GB" sz="3200"/>
              <a:t>to inputs to create outputs</a:t>
            </a:r>
          </a:p>
        </p:txBody>
      </p:sp>
      <p:sp>
        <p:nvSpPr>
          <p:cNvPr id="16" name="Right Arrow 15"/>
          <p:cNvSpPr>
            <a:spLocks noChangeArrowheads="1"/>
          </p:cNvSpPr>
          <p:nvPr/>
        </p:nvSpPr>
        <p:spPr bwMode="auto">
          <a:xfrm>
            <a:off x="3071813" y="2129433"/>
            <a:ext cx="428625" cy="7143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9646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ight Arrow 16"/>
          <p:cNvSpPr>
            <a:spLocks noChangeArrowheads="1"/>
          </p:cNvSpPr>
          <p:nvPr/>
        </p:nvSpPr>
        <p:spPr bwMode="auto">
          <a:xfrm>
            <a:off x="5786438" y="2129433"/>
            <a:ext cx="428625" cy="7143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9646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12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S_COMPLETION_TITLE" val="Change Process - Culture"/>
  <p:tag name="LMS_COMPLETION_ID" val="Change_Process_Culture"/>
  <p:tag name="LMS_COMPLETION_VERSION" val="1.0"/>
  <p:tag name="LMS_COMPLETION_DURATION" val="01:00:00"/>
  <p:tag name="LMS_COMPLETION_SCO_TITLE" val="Change Process - Culture"/>
  <p:tag name="LMS_COMPLETION_SCO_ID" val="Change_Process_Culture"/>
  <p:tag name="LMS_COMPLETION_EDITION" val="0"/>
  <p:tag name="LMS_COMPLETION_THRESHOLD" val="9"/>
  <p:tag name="LMS_COMPLETION_METHOD" val="VIEW"/>
  <p:tag name="LMS_REPORTING" val="2"/>
  <p:tag name="LMS_DATA_SCORM" val="Yes"/>
  <p:tag name="PRESENTATION_PLAYLIST_COUNT" val="0"/>
  <p:tag name="PRESENTATION_PRESENTER_SLIDE_LEVEL" val="0"/>
  <p:tag name="ARTICULATE_PRESENTER_VERSION" val="6"/>
  <p:tag name="PUBLISH_TITLE" val="Business Culture"/>
  <p:tag name="ARTICULATE_PUBLISH_PATH" val="C:\Users\tutor2u\Documents\Business Studies\AQA Business Unit 4\Teacher Presentations\Interactive Versions"/>
  <p:tag name="ARTICULATE_LOGO" val="(None selected)"/>
  <p:tag name="ARTICULATE_PRESENTER" val="(None selected)"/>
  <p:tag name="ARTICULATE_PRESENTER_GUID" val="9869030842"/>
  <p:tag name="ARTICULATE_LMS" val="0"/>
  <p:tag name="ARTICULATE_TEMPLATE" val="tutor2u Simple"/>
  <p:tag name="LMS_PUBLISH" val="Yes"/>
  <p:tag name="PRESENTER_PREVIEW_MODE" val="0"/>
  <p:tag name="PRESENTER_PREVIEW_START" val="1"/>
  <p:tag name="LMS_PROTOCOL_METHOD" val="SCORM"/>
  <p:tag name="LMS_PROTOCOL_VERSION" val="1.2"/>
  <p:tag name="LAUNCHINNEWWINDOW" val="0"/>
  <p:tag name="LASTPUBLISHED" val="C:\Users\tutor2u\Documents\Business Studies\AQA Business Unit 4\Teacher Presentations\Interactive Versions\Business Culture\player.html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JIMLAP~1\AppData\Local\Temp\articulate\presenter\imgtemp\mhPGWIUr_files\slide0001_image001.p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SLIDE_NAV" val="5"/>
  <p:tag name="ARTICULATE_SLIDE_GUID" val="fe36f42f-60e7-42ac-97ba-bfd47ff230a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1f82a70-0606-4708-a6d5-1a878616eb27"/>
  <p:tag name="ARTICULATE_SLIDE_PAUSE" val="1"/>
  <p:tag name="ARTICULATE_NAV_LEVEL" val="1"/>
  <p:tag name="ARTICULATE_PLAYLIST_ID" val="-1"/>
  <p:tag name="ARTICULATE_LOCK_SLIDE" val="0"/>
  <p:tag name="ARTICULATE_SLIDE_NAV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c3f622f-fda7-45c4-bdc6-ed8ea408b238"/>
  <p:tag name="ARTICULATE_SLIDE_PAUSE" val="1"/>
  <p:tag name="ARTICULATE_NAV_LEVEL" val="1"/>
  <p:tag name="ARTICULATE_PLAYLIST_ID" val="-1"/>
  <p:tag name="ARTICULATE_LOCK_SLIDE" val="0"/>
  <p:tag name="ARTICULATE_SLIDE_NAV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9ecbd6e-8527-4597-a80c-0d721cf7687f"/>
  <p:tag name="ARTICULATE_SLIDE_PAUSE" val="1"/>
  <p:tag name="ARTICULATE_NAV_LEVEL" val="1"/>
  <p:tag name="ARTICULATE_PLAYLIST_ID" val="-1"/>
  <p:tag name="ARTICULATE_LOCK_SLIDE" val="0"/>
  <p:tag name="ARTICULATE_SLIDE_NAV" val="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d99f1e0-a684-4e7c-be23-d7b20d1db6ab"/>
  <p:tag name="ARTICULATE_SLIDE_PAUSE" val="1"/>
  <p:tag name="ARTICULATE_NAV_LEVEL" val="1"/>
  <p:tag name="ARTICULATE_PLAYLIST_ID" val="-1"/>
  <p:tag name="ARTICULATE_LOCK_SLIDE" val="0"/>
  <p:tag name="ARTICULATE_SLIDE_NAV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_SPRITE_COUNT" val=" 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6ca2723-9001-4299-9810-285c70646a4d"/>
  <p:tag name="ARTICULATE_SLIDE_PAUSE" val="1"/>
  <p:tag name="ARTICULATE_NAV_LEVEL" val="1"/>
  <p:tag name="ARTICULATE_PLAYLIST_ID" val="-1"/>
  <p:tag name="ARTICULATE_LOCK_SLIDE" val="0"/>
  <p:tag name="ARTICULATE_SLIDE_NAV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b01eeea-47bb-40a0-949a-1dbd5eef650b"/>
  <p:tag name="ARTICULATE_SLIDE_PAUSE" val="1"/>
  <p:tag name="ARTICULATE_NAV_LEVEL" val="1"/>
  <p:tag name="ARTICULATE_PLAYLIST_ID" val="-1"/>
  <p:tag name="ARTICULATE_LOCK_SLIDE" val="0"/>
  <p:tag name="ARTICULATE_SLIDE_NAV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0b3fb7e-9af4-47f1-a896-012d9dbdbbe0"/>
  <p:tag name="ARTICULATE_SLIDE_PAUSE" val="1"/>
  <p:tag name="ARTICULATE_NAV_LEVEL" val="1"/>
  <p:tag name="ARTICULATE_PLAYLIST_ID" val="-1"/>
  <p:tag name="ARTICULATE_LOCK_SLIDE" val="0"/>
  <p:tag name="ARTICULATE_SLIDE_NAV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utor2u\AppData\Local\Temp\articulate\presenter\imgtemp\o9Y2kVHh_files\slide0001_image001.jp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b598f5f-d489-484a-8781-5a770a60c71c"/>
  <p:tag name="ARTICULATE_SLIDE_PAUSE" val="1"/>
  <p:tag name="ARTICULATE_NAV_LEVEL" val="1"/>
  <p:tag name="ARTICULATE_PLAYLIST_ID" val="-1"/>
  <p:tag name="ARTICULATE_LOCK_SLIDE" val="0"/>
  <p:tag name="ARTICULATE_SLIDE_NAV" val="1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3040490-bb35-4627-9f03-e310fca6d4b6"/>
  <p:tag name="ARTICULATE_SLIDE_PAUSE" val="1"/>
  <p:tag name="ARTICULATE_NAV_LEVEL" val="1"/>
  <p:tag name="ARTICULATE_PLAYLIST_ID" val="-1"/>
  <p:tag name="ARTICULATE_LOCK_SLIDE" val="0"/>
  <p:tag name="ARTICULATE_SLIDE_NAV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utor2u\AppData\Local\Temp\articulate\presenter\imgtemp\iPGRLHi7_files\slide0001_image001.pn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utor2u\AppData\Local\Temp\articulate\presenter\imgtemp\IYmTrFe9_files\slide0001_image001.pn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NAV" val="11"/>
  <p:tag name="ARTICULATE_SLIDE_GUID" val="719a388b-c186-4009-b6fe-84832fb871b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NAV" val="12"/>
  <p:tag name="ARTICULATE_SLIDE_GUID" val="ea73d02e-327f-435c-837d-d8126d85473f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NAV" val="13"/>
  <p:tag name="ARTICULATE_SLIDE_GUID" val="821086ea-ec6e-4f9d-8339-67e1881c359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84db5fc-dd37-47b5-818b-aa7cf2a7eb2d"/>
  <p:tag name="ARTICULATE_SLIDE_PAUSE" val="1"/>
  <p:tag name="ARTICULATE_NAV_LEVEL" val="1"/>
  <p:tag name="ARTICULATE_PLAYLIST_ID" val="-1"/>
  <p:tag name="ARTICULATE_LOCK_SLIDE" val="0"/>
  <p:tag name="ARTICULATE_SLIDE_NAV" val="1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NAV" val="15"/>
  <p:tag name="ARTICULATE_SLIDE_GUID" val="f1bca4d8-7c54-4105-afe9-d57605d751a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15069f7-4890-4236-9ece-c5debe493966"/>
  <p:tag name="ARTICULATE_SLIDE_PAUSE" val="1"/>
  <p:tag name="ARTICULATE_NAV_LEVEL" val="1"/>
  <p:tag name="ARTICULATE_PLAYLIST_ID" val="-1"/>
  <p:tag name="ARTICULATE_LOCK_SLIDE" val="0"/>
  <p:tag name="ARTICULATE_SLIDE_NAV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67d0ae1-a725-4ace-9bcf-05064f5e904d"/>
  <p:tag name="ARTICULATE_SLIDE_PAUSE" val="1"/>
  <p:tag name="ARTICULATE_NAV_LEVEL" val="1"/>
  <p:tag name="ARTICULATE_PLAYLIST_ID" val="-1"/>
  <p:tag name="ARTICULATE_LOCK_SLIDE" val="0"/>
  <p:tag name="ARTICULATE_SLIDE_NAV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utor2u\AppData\Local\Temp\articulate\presenter\imgtemp\F39dXhmL_files\slide0001_image001.pn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b85db9a-06d8-46c2-ab28-fdd2d75e5c54"/>
  <p:tag name="ARTICULATE_SLIDE_PAUSE" val="1"/>
  <p:tag name="ARTICULATE_NAV_LEVEL" val="1"/>
  <p:tag name="ARTICULATE_PLAYLIST_ID" val="-1"/>
  <p:tag name="ARTICULATE_LOCK_SLIDE" val="0"/>
  <p:tag name="ARTICULATE_SLIDE_NAV" val="1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4417749-e1d0-486e-9a60-c6c3bdcf0f33"/>
  <p:tag name="ARTICULATE_SLIDE_PAUSE" val="1"/>
  <p:tag name="ARTICULATE_NAV_LEVEL" val="1"/>
  <p:tag name="ARTICULATE_PLAYLIST_ID" val="-1"/>
  <p:tag name="ARTICULATE_LOCK_SLIDE" val="0"/>
  <p:tag name="ARTICULATE_SLIDE_NAV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24bd87d-17a8-489f-b4a8-2cd2ef1fdc13"/>
  <p:tag name="ARTICULATE_SLIDE_PAUSE" val="1"/>
  <p:tag name="ARTICULATE_NAV_LEVEL" val="1"/>
  <p:tag name="ARTICULATE_PLAYLIST_ID" val="-1"/>
  <p:tag name="ARTICULATE_LOCK_SLIDE" val="0"/>
  <p:tag name="ARTICULATE_SLIDE_NAV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SLIDE_NAV" val="3"/>
  <p:tag name="ARTICULATE_SLIDE_GUID" val="2b7191fb-9dfa-4f68-b81f-7946c9418ff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SLIDE_NAV" val="4"/>
  <p:tag name="ARTICULATE_SLIDE_GUID" val="1f483c57-6c40-40eb-8985-3829685a0a5b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JIMLAP~1\AppData\Local\Temp\articulate\presenter\imgtemp\6Flne3AM_files\slide0001_image001.p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JIMLAP~1\AppData\Local\Temp\articulate\presenter\imgtemp\urGi5kcx_files\slide0001_image001.p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JIMLAP~1\AppData\Local\Temp\articulate\presenter\imgtemp\tZnnPdzE_files\slide0001_image001.pn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50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 cmpd="sng">
          <a:headEnd type="none"/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i="1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D9805781B7D54D94A4D1A8475D4CF3" ma:contentTypeVersion="8" ma:contentTypeDescription="Create a new document." ma:contentTypeScope="" ma:versionID="be5e1334c01a9d89c7de3a770e4ac07d">
  <xsd:schema xmlns:xsd="http://www.w3.org/2001/XMLSchema" xmlns:xs="http://www.w3.org/2001/XMLSchema" xmlns:p="http://schemas.microsoft.com/office/2006/metadata/properties" xmlns:ns2="aba12aa6-7356-40d3-a62f-c5d48398dce1" targetNamespace="http://schemas.microsoft.com/office/2006/metadata/properties" ma:root="true" ma:fieldsID="01cdf81feaa25dbd22e9fa1492c928f9" ns2:_="">
    <xsd:import namespace="aba12aa6-7356-40d3-a62f-c5d48398dc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a12aa6-7356-40d3-a62f-c5d48398dc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300957-8C96-4767-9A35-7644DEF092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18F2A9-38CC-4981-AC59-75CD59915297}">
  <ds:schemaRefs>
    <ds:schemaRef ds:uri="http://schemas.microsoft.com/office/infopath/2007/PartnerControls"/>
    <ds:schemaRef ds:uri="aba12aa6-7356-40d3-a62f-c5d48398dce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EA22EBD-9EE3-44BF-A6BB-70CEE53F0A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a12aa6-7356-40d3-a62f-c5d48398dc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76138</TotalTime>
  <Words>1035</Words>
  <Application>Microsoft Office PowerPoint</Application>
  <PresentationFormat>On-screen Show (4:3)</PresentationFormat>
  <Paragraphs>213</Paragraphs>
  <Slides>29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ＭＳ Ｐゴシック</vt:lpstr>
      <vt:lpstr>Arial</vt:lpstr>
      <vt:lpstr>Calibri</vt:lpstr>
      <vt:lpstr>Times New Roman</vt:lpstr>
      <vt:lpstr>Office Theme</vt:lpstr>
      <vt:lpstr>What is Business?</vt:lpstr>
      <vt:lpstr>What you need to know</vt:lpstr>
      <vt:lpstr>Definition of a Business</vt:lpstr>
      <vt:lpstr>Why Businesses Exist</vt:lpstr>
      <vt:lpstr>The Benefits of Business to Society</vt:lpstr>
      <vt:lpstr>Entrepreneurs are the Driving Force Behind New Businesses (Startups)</vt:lpstr>
      <vt:lpstr>What is a Start-up?</vt:lpstr>
      <vt:lpstr>The Role of the Entrepreneur</vt:lpstr>
      <vt:lpstr>What Happens in a Business? The Transformation Process</vt:lpstr>
      <vt:lpstr>Key Inputs into the Transformation Process</vt:lpstr>
      <vt:lpstr>Outputs – the main Business Sectors</vt:lpstr>
      <vt:lpstr>The Relationship between Mission and Objectives</vt:lpstr>
      <vt:lpstr>What are Business Objectives?</vt:lpstr>
      <vt:lpstr>Main functions of objectives</vt:lpstr>
      <vt:lpstr>The Hierarchy of Objectives in Business</vt:lpstr>
      <vt:lpstr>How objectives can be used</vt:lpstr>
      <vt:lpstr>How the Hierarchy Works</vt:lpstr>
      <vt:lpstr>Mission…aim…objective</vt:lpstr>
      <vt:lpstr>Corporate objectives are often stated in terms of…</vt:lpstr>
      <vt:lpstr>Functional Objectives are there to Serve the (Master) Corporate Objectives</vt:lpstr>
      <vt:lpstr>Examples of Relationship between Corporate and Functional Objectives</vt:lpstr>
      <vt:lpstr>Ideally, Business Objectives Should be SMART</vt:lpstr>
      <vt:lpstr>SMART Objectives</vt:lpstr>
      <vt:lpstr>Many Factors Can Influence Business Objectives</vt:lpstr>
      <vt:lpstr>Strategic v Tactical objectives</vt:lpstr>
      <vt:lpstr>The Mission Statement is…</vt:lpstr>
      <vt:lpstr>What Makes a Good Mission?</vt:lpstr>
      <vt:lpstr>Common Criticisms of Mission Statements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A Briefing Presentation Final</dc:title>
  <dc:creator>tutor2u</dc:creator>
  <cp:lastModifiedBy>Deborah Archer</cp:lastModifiedBy>
  <cp:revision>701</cp:revision>
  <cp:lastPrinted>2013-02-20T11:29:22Z</cp:lastPrinted>
  <dcterms:created xsi:type="dcterms:W3CDTF">2009-04-09T12:56:25Z</dcterms:created>
  <dcterms:modified xsi:type="dcterms:W3CDTF">2020-04-30T10:19:47Z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Invention &amp; Innovation</vt:lpwstr>
  </property>
  <property fmtid="{D5CDD505-2E9C-101B-9397-08002B2CF9AE}" pid="4" name="ArticulateGUID">
    <vt:lpwstr>998E6639-5FC0-416C-9117-725EFDCCBD75</vt:lpwstr>
  </property>
  <property fmtid="{D5CDD505-2E9C-101B-9397-08002B2CF9AE}" pid="5" name="ArticulateProjectFull">
    <vt:lpwstr>C:\Users\jim-samsung\Dropbox\Business Studies\AQA GCE\AQA Business Unit 4\2013 Organisational Culture\Section A Briefing Presentation Final.ppta</vt:lpwstr>
  </property>
  <property fmtid="{D5CDD505-2E9C-101B-9397-08002B2CF9AE}" pid="6" name="ContentTypeId">
    <vt:lpwstr>0x01010014D9805781B7D54D94A4D1A8475D4CF3</vt:lpwstr>
  </property>
</Properties>
</file>